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0" r:id="rId4"/>
    <p:sldId id="271" r:id="rId5"/>
    <p:sldId id="269" r:id="rId6"/>
    <p:sldId id="261" r:id="rId7"/>
    <p:sldId id="272" r:id="rId8"/>
    <p:sldId id="262" r:id="rId9"/>
    <p:sldId id="273" r:id="rId10"/>
    <p:sldId id="274" r:id="rId11"/>
    <p:sldId id="275" r:id="rId12"/>
    <p:sldId id="270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zaitune" initials="cz" lastIdx="2" clrIdx="0"/>
  <p:cmAuthor id="1" name="Adriana Feitosa" initials="AF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F63"/>
    <a:srgbClr val="0033CC"/>
    <a:srgbClr val="EA16CC"/>
    <a:srgbClr val="00A1E4"/>
    <a:srgbClr val="006D9B"/>
    <a:srgbClr val="6C6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6" autoAdjust="0"/>
    <p:restoredTop sz="94274" autoAdjust="0"/>
  </p:normalViewPr>
  <p:slideViewPr>
    <p:cSldViewPr>
      <p:cViewPr varScale="1">
        <p:scale>
          <a:sx n="70" d="100"/>
          <a:sy n="70" d="100"/>
        </p:scale>
        <p:origin x="58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12C9C-4A0D-4F76-B2A2-35D414B0CA09}" type="datetimeFigureOut">
              <a:rPr lang="pt-BR" smtClean="0"/>
              <a:pPr/>
              <a:t>25/05/2020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22A-4B9B-4D0E-A8F4-C0B00432C4D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061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TEACHER: </a:t>
            </a:r>
            <a:r>
              <a:rPr lang="pt-BR" dirty="0" err="1"/>
              <a:t>Ask</a:t>
            </a:r>
            <a:r>
              <a:rPr lang="pt-BR" baseline="0" dirty="0"/>
              <a:t> </a:t>
            </a:r>
            <a:r>
              <a:rPr lang="pt-BR" baseline="0" dirty="0" err="1"/>
              <a:t>students</a:t>
            </a:r>
            <a:r>
              <a:rPr lang="pt-BR" baseline="0" dirty="0"/>
              <a:t> to </a:t>
            </a:r>
            <a:r>
              <a:rPr lang="pt-BR" baseline="0" dirty="0" err="1"/>
              <a:t>look</a:t>
            </a:r>
            <a:r>
              <a:rPr lang="pt-BR" baseline="0" dirty="0"/>
              <a:t> </a:t>
            </a:r>
            <a:r>
              <a:rPr lang="pt-BR" baseline="0" dirty="0" err="1"/>
              <a:t>at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pictures</a:t>
            </a:r>
            <a:r>
              <a:rPr lang="pt-BR" baseline="0" dirty="0"/>
              <a:t> </a:t>
            </a:r>
            <a:r>
              <a:rPr lang="pt-BR" baseline="0" dirty="0" err="1"/>
              <a:t>and</a:t>
            </a:r>
            <a:r>
              <a:rPr lang="pt-BR" baseline="0" dirty="0"/>
              <a:t> read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sentences</a:t>
            </a:r>
            <a:r>
              <a:rPr lang="pt-BR" baseline="0" dirty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985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TEACHER: </a:t>
            </a:r>
            <a:r>
              <a:rPr lang="pt-BR" dirty="0" err="1"/>
              <a:t>Ask</a:t>
            </a:r>
            <a:r>
              <a:rPr lang="pt-BR" dirty="0"/>
              <a:t> </a:t>
            </a:r>
            <a:r>
              <a:rPr lang="pt-BR" dirty="0" err="1"/>
              <a:t>students</a:t>
            </a:r>
            <a:r>
              <a:rPr lang="pt-BR" dirty="0"/>
              <a:t> to complete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chart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rules</a:t>
            </a:r>
            <a:r>
              <a:rPr lang="pt-BR" dirty="0"/>
              <a:t> </a:t>
            </a:r>
            <a:r>
              <a:rPr lang="pt-BR" dirty="0" err="1"/>
              <a:t>they</a:t>
            </a:r>
            <a:r>
              <a:rPr lang="pt-BR" dirty="0"/>
              <a:t> </a:t>
            </a:r>
            <a:r>
              <a:rPr lang="pt-BR" dirty="0" err="1"/>
              <a:t>have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school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home. </a:t>
            </a:r>
            <a:r>
              <a:rPr lang="pt-BR" dirty="0" err="1"/>
              <a:t>When</a:t>
            </a:r>
            <a:r>
              <a:rPr lang="pt-BR" dirty="0"/>
              <a:t> </a:t>
            </a:r>
            <a:r>
              <a:rPr lang="pt-BR" dirty="0" err="1"/>
              <a:t>they</a:t>
            </a:r>
            <a:r>
              <a:rPr lang="pt-BR" dirty="0"/>
              <a:t> </a:t>
            </a:r>
            <a:r>
              <a:rPr lang="pt-BR" dirty="0" err="1"/>
              <a:t>finish</a:t>
            </a:r>
            <a:r>
              <a:rPr lang="pt-BR" dirty="0"/>
              <a:t>, </a:t>
            </a:r>
            <a:r>
              <a:rPr lang="pt-BR" dirty="0" err="1"/>
              <a:t>have</a:t>
            </a:r>
            <a:r>
              <a:rPr lang="pt-BR" dirty="0"/>
              <a:t> </a:t>
            </a:r>
            <a:r>
              <a:rPr lang="pt-BR" dirty="0" err="1"/>
              <a:t>them</a:t>
            </a:r>
            <a:r>
              <a:rPr lang="pt-BR" baseline="0" dirty="0"/>
              <a:t> </a:t>
            </a:r>
            <a:r>
              <a:rPr lang="pt-BR" baseline="0" dirty="0" err="1"/>
              <a:t>share</a:t>
            </a:r>
            <a:r>
              <a:rPr lang="pt-BR" baseline="0" dirty="0"/>
              <a:t> </a:t>
            </a:r>
            <a:r>
              <a:rPr lang="pt-BR" baseline="0" dirty="0" err="1"/>
              <a:t>their</a:t>
            </a:r>
            <a:r>
              <a:rPr lang="pt-BR" baseline="0" dirty="0"/>
              <a:t> </a:t>
            </a:r>
            <a:r>
              <a:rPr lang="pt-BR" baseline="0" dirty="0" err="1"/>
              <a:t>rules</a:t>
            </a:r>
            <a:r>
              <a:rPr lang="pt-BR" baseline="0" dirty="0"/>
              <a:t> </a:t>
            </a:r>
            <a:r>
              <a:rPr lang="pt-BR" baseline="0" dirty="0" err="1"/>
              <a:t>with</a:t>
            </a:r>
            <a:r>
              <a:rPr lang="pt-BR" baseline="0" dirty="0"/>
              <a:t> a </a:t>
            </a:r>
            <a:r>
              <a:rPr lang="pt-BR" baseline="0" dirty="0" err="1"/>
              <a:t>partner</a:t>
            </a:r>
            <a:r>
              <a:rPr lang="pt-BR" baseline="0" dirty="0"/>
              <a:t> </a:t>
            </a:r>
            <a:r>
              <a:rPr lang="pt-BR" baseline="0" dirty="0" err="1"/>
              <a:t>and</a:t>
            </a:r>
            <a:r>
              <a:rPr lang="pt-BR" baseline="0" dirty="0"/>
              <a:t> </a:t>
            </a:r>
            <a:r>
              <a:rPr lang="pt-BR" baseline="0" dirty="0" err="1"/>
              <a:t>check</a:t>
            </a:r>
            <a:r>
              <a:rPr lang="pt-BR" baseline="0" dirty="0"/>
              <a:t> </a:t>
            </a:r>
            <a:r>
              <a:rPr lang="pt-BR" baseline="0" dirty="0" err="1"/>
              <a:t>what</a:t>
            </a:r>
            <a:r>
              <a:rPr lang="pt-BR" baseline="0" dirty="0"/>
              <a:t> </a:t>
            </a:r>
            <a:r>
              <a:rPr lang="pt-BR" baseline="0" dirty="0" err="1"/>
              <a:t>they</a:t>
            </a:r>
            <a:r>
              <a:rPr lang="pt-BR" baseline="0" dirty="0"/>
              <a:t> </a:t>
            </a:r>
            <a:r>
              <a:rPr lang="pt-BR" baseline="0" dirty="0" err="1"/>
              <a:t>have</a:t>
            </a:r>
            <a:r>
              <a:rPr lang="pt-BR" baseline="0" dirty="0"/>
              <a:t> in </a:t>
            </a:r>
            <a:r>
              <a:rPr lang="pt-BR" baseline="0" dirty="0" err="1"/>
              <a:t>common</a:t>
            </a:r>
            <a:r>
              <a:rPr lang="pt-BR" baseline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46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TEACHER: </a:t>
            </a:r>
            <a:r>
              <a:rPr lang="pt-BR" dirty="0" err="1"/>
              <a:t>Have</a:t>
            </a:r>
            <a:r>
              <a:rPr lang="pt-BR" dirty="0"/>
              <a:t> </a:t>
            </a:r>
            <a:r>
              <a:rPr lang="pt-BR" dirty="0" err="1"/>
              <a:t>students</a:t>
            </a:r>
            <a:r>
              <a:rPr lang="pt-BR" dirty="0"/>
              <a:t> </a:t>
            </a:r>
            <a:r>
              <a:rPr lang="pt-BR" dirty="0" err="1"/>
              <a:t>reflect</a:t>
            </a:r>
            <a:r>
              <a:rPr lang="pt-BR" dirty="0"/>
              <a:t> </a:t>
            </a:r>
            <a:r>
              <a:rPr lang="pt-BR" dirty="0" err="1"/>
              <a:t>about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signs</a:t>
            </a:r>
            <a:r>
              <a:rPr lang="pt-BR" dirty="0"/>
              <a:t> </a:t>
            </a:r>
            <a:r>
              <a:rPr lang="pt-BR" baseline="0" dirty="0" err="1"/>
              <a:t>and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meaning</a:t>
            </a:r>
            <a:r>
              <a:rPr lang="pt-BR" baseline="0" dirty="0"/>
              <a:t> </a:t>
            </a:r>
            <a:r>
              <a:rPr lang="pt-BR" baseline="0" dirty="0" err="1"/>
              <a:t>of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rules</a:t>
            </a:r>
            <a:r>
              <a:rPr lang="pt-BR" baseline="0" dirty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8749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TEACHER: </a:t>
            </a:r>
            <a:r>
              <a:rPr lang="pt-BR" dirty="0" err="1"/>
              <a:t>Have</a:t>
            </a:r>
            <a:r>
              <a:rPr lang="pt-BR" dirty="0"/>
              <a:t> </a:t>
            </a:r>
            <a:r>
              <a:rPr lang="pt-BR" dirty="0" err="1"/>
              <a:t>students</a:t>
            </a:r>
            <a:r>
              <a:rPr lang="pt-BR" dirty="0"/>
              <a:t> </a:t>
            </a:r>
            <a:r>
              <a:rPr lang="pt-BR" dirty="0" err="1"/>
              <a:t>check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correct</a:t>
            </a:r>
            <a:r>
              <a:rPr lang="pt-BR" dirty="0"/>
              <a:t> </a:t>
            </a:r>
            <a:r>
              <a:rPr lang="pt-BR" dirty="0" err="1"/>
              <a:t>answers</a:t>
            </a:r>
            <a:r>
              <a:rPr lang="pt-BR" dirty="0"/>
              <a:t>. </a:t>
            </a:r>
            <a:r>
              <a:rPr lang="pt-BR" dirty="0" err="1"/>
              <a:t>Draw</a:t>
            </a:r>
            <a:r>
              <a:rPr lang="pt-BR" baseline="0" dirty="0"/>
              <a:t> </a:t>
            </a:r>
            <a:r>
              <a:rPr lang="pt-BR" baseline="0" dirty="0" err="1"/>
              <a:t>students</a:t>
            </a:r>
            <a:r>
              <a:rPr lang="pt-BR" baseline="0" dirty="0"/>
              <a:t>’ </a:t>
            </a:r>
            <a:r>
              <a:rPr lang="pt-BR" baseline="0" dirty="0" err="1"/>
              <a:t>attention</a:t>
            </a:r>
            <a:r>
              <a:rPr lang="pt-BR" baseline="0" dirty="0"/>
              <a:t> to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other</a:t>
            </a:r>
            <a:r>
              <a:rPr lang="pt-BR" baseline="0" dirty="0"/>
              <a:t> </a:t>
            </a:r>
            <a:r>
              <a:rPr lang="pt-BR" baseline="0" dirty="0" err="1"/>
              <a:t>modals</a:t>
            </a:r>
            <a:r>
              <a:rPr lang="pt-BR" baseline="0" dirty="0"/>
              <a:t> </a:t>
            </a:r>
            <a:r>
              <a:rPr lang="pt-BR" baseline="0" dirty="0" err="1"/>
              <a:t>presented</a:t>
            </a:r>
            <a:r>
              <a:rPr lang="pt-BR" baseline="0" dirty="0"/>
              <a:t>. </a:t>
            </a:r>
            <a:r>
              <a:rPr lang="pt-BR" baseline="0" dirty="0" err="1"/>
              <a:t>Practice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modals</a:t>
            </a:r>
            <a:r>
              <a:rPr lang="pt-BR" baseline="0" dirty="0"/>
              <a:t> </a:t>
            </a:r>
            <a:r>
              <a:rPr lang="pt-BR" baseline="0" dirty="0" err="1"/>
              <a:t>with</a:t>
            </a:r>
            <a:r>
              <a:rPr lang="pt-BR" baseline="0" dirty="0"/>
              <a:t> some </a:t>
            </a:r>
            <a:r>
              <a:rPr lang="pt-BR" baseline="0" dirty="0" err="1"/>
              <a:t>rules</a:t>
            </a:r>
            <a:r>
              <a:rPr lang="pt-BR" baseline="0" dirty="0"/>
              <a:t> in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classroom</a:t>
            </a:r>
            <a:r>
              <a:rPr lang="pt-BR" baseline="0" dirty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8749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TEACHER: </a:t>
            </a:r>
            <a:r>
              <a:rPr lang="pt-BR" dirty="0" err="1"/>
              <a:t>Explain</a:t>
            </a:r>
            <a:r>
              <a:rPr lang="pt-BR" dirty="0"/>
              <a:t> to </a:t>
            </a:r>
            <a:r>
              <a:rPr lang="pt-BR" dirty="0" err="1"/>
              <a:t>students</a:t>
            </a:r>
            <a:r>
              <a:rPr lang="pt-BR" dirty="0"/>
              <a:t> some </a:t>
            </a:r>
            <a:r>
              <a:rPr lang="pt-BR" dirty="0" err="1"/>
              <a:t>important</a:t>
            </a:r>
            <a:r>
              <a:rPr lang="pt-BR" dirty="0"/>
              <a:t> </a:t>
            </a:r>
            <a:r>
              <a:rPr lang="pt-BR" dirty="0" err="1"/>
              <a:t>aspects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modal </a:t>
            </a:r>
            <a:r>
              <a:rPr lang="pt-BR" dirty="0" err="1"/>
              <a:t>verbs</a:t>
            </a:r>
            <a:r>
              <a:rPr lang="pt-BR" dirty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916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TEACHER: </a:t>
            </a:r>
            <a:r>
              <a:rPr lang="pt-BR" dirty="0" err="1"/>
              <a:t>Draw</a:t>
            </a:r>
            <a:r>
              <a:rPr lang="pt-BR" baseline="0" dirty="0"/>
              <a:t> </a:t>
            </a:r>
            <a:r>
              <a:rPr lang="pt-BR" baseline="0" dirty="0" err="1"/>
              <a:t>students</a:t>
            </a:r>
            <a:r>
              <a:rPr lang="pt-BR" baseline="0" dirty="0"/>
              <a:t>’ </a:t>
            </a:r>
            <a:r>
              <a:rPr lang="pt-BR" baseline="0" dirty="0" err="1"/>
              <a:t>attention</a:t>
            </a:r>
            <a:r>
              <a:rPr lang="pt-BR" baseline="0" dirty="0"/>
              <a:t> to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chart</a:t>
            </a:r>
            <a:r>
              <a:rPr lang="pt-BR" baseline="0" dirty="0"/>
              <a:t> </a:t>
            </a:r>
            <a:r>
              <a:rPr lang="pt-BR" baseline="0" dirty="0" err="1"/>
              <a:t>and</a:t>
            </a:r>
            <a:r>
              <a:rPr lang="pt-BR" baseline="0" dirty="0"/>
              <a:t> </a:t>
            </a:r>
            <a:r>
              <a:rPr lang="pt-BR" baseline="0" dirty="0" err="1"/>
              <a:t>have</a:t>
            </a:r>
            <a:r>
              <a:rPr lang="pt-BR" baseline="0" dirty="0"/>
              <a:t> </a:t>
            </a:r>
            <a:r>
              <a:rPr lang="pt-BR" baseline="0" dirty="0" err="1"/>
              <a:t>them</a:t>
            </a:r>
            <a:r>
              <a:rPr lang="pt-BR" baseline="0" dirty="0"/>
              <a:t> </a:t>
            </a:r>
            <a:r>
              <a:rPr lang="pt-BR" baseline="0" dirty="0" err="1"/>
              <a:t>notice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interrogative</a:t>
            </a:r>
            <a:r>
              <a:rPr lang="pt-BR" baseline="0" dirty="0"/>
              <a:t> form.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593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TEACHER: </a:t>
            </a:r>
            <a:r>
              <a:rPr lang="pt-BR" dirty="0" err="1"/>
              <a:t>Draw</a:t>
            </a:r>
            <a:r>
              <a:rPr lang="pt-BR" baseline="0" dirty="0"/>
              <a:t> </a:t>
            </a:r>
            <a:r>
              <a:rPr lang="pt-BR" baseline="0" dirty="0" err="1"/>
              <a:t>students’attention</a:t>
            </a:r>
            <a:r>
              <a:rPr lang="pt-BR" baseline="0" dirty="0"/>
              <a:t> to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chart</a:t>
            </a:r>
            <a:r>
              <a:rPr lang="pt-BR" baseline="0" dirty="0"/>
              <a:t> </a:t>
            </a:r>
            <a:r>
              <a:rPr lang="pt-BR" baseline="0" dirty="0" err="1"/>
              <a:t>and</a:t>
            </a:r>
            <a:r>
              <a:rPr lang="pt-BR" baseline="0" dirty="0"/>
              <a:t> </a:t>
            </a:r>
            <a:r>
              <a:rPr lang="pt-BR" baseline="0" dirty="0" err="1"/>
              <a:t>have</a:t>
            </a:r>
            <a:r>
              <a:rPr lang="pt-BR" baseline="0" dirty="0"/>
              <a:t> </a:t>
            </a:r>
            <a:r>
              <a:rPr lang="pt-BR" baseline="0" dirty="0" err="1"/>
              <a:t>them</a:t>
            </a:r>
            <a:r>
              <a:rPr lang="pt-BR" baseline="0" dirty="0"/>
              <a:t> </a:t>
            </a:r>
            <a:r>
              <a:rPr lang="pt-BR" baseline="0" dirty="0" err="1"/>
              <a:t>notice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negative</a:t>
            </a:r>
            <a:r>
              <a:rPr lang="pt-BR" baseline="0" dirty="0"/>
              <a:t> form.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593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TEACHER: </a:t>
            </a:r>
            <a:r>
              <a:rPr lang="pt-BR" dirty="0" err="1"/>
              <a:t>Have</a:t>
            </a:r>
            <a:r>
              <a:rPr lang="pt-BR" baseline="0" dirty="0"/>
              <a:t> </a:t>
            </a:r>
            <a:r>
              <a:rPr lang="pt-BR" baseline="0" dirty="0" err="1"/>
              <a:t>students</a:t>
            </a:r>
            <a:r>
              <a:rPr lang="pt-BR" baseline="0" dirty="0"/>
              <a:t> </a:t>
            </a:r>
            <a:r>
              <a:rPr lang="pt-BR" baseline="0" dirty="0" err="1"/>
              <a:t>think</a:t>
            </a:r>
            <a:r>
              <a:rPr lang="pt-BR" baseline="0" dirty="0"/>
              <a:t> </a:t>
            </a:r>
            <a:r>
              <a:rPr lang="pt-BR" baseline="0" dirty="0" err="1"/>
              <a:t>about</a:t>
            </a:r>
            <a:r>
              <a:rPr lang="pt-BR" baseline="0" dirty="0"/>
              <a:t> </a:t>
            </a:r>
            <a:r>
              <a:rPr lang="pt-BR" baseline="0" dirty="0" err="1"/>
              <a:t>possible</a:t>
            </a:r>
            <a:r>
              <a:rPr lang="pt-BR" baseline="0" dirty="0"/>
              <a:t> </a:t>
            </a:r>
            <a:r>
              <a:rPr lang="pt-BR" baseline="0" dirty="0" err="1"/>
              <a:t>sentences</a:t>
            </a:r>
            <a:r>
              <a:rPr lang="pt-BR" baseline="0" dirty="0"/>
              <a:t> </a:t>
            </a:r>
            <a:r>
              <a:rPr lang="pt-BR" baseline="0" dirty="0" err="1"/>
              <a:t>related</a:t>
            </a:r>
            <a:r>
              <a:rPr lang="pt-BR" baseline="0" dirty="0"/>
              <a:t> to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pictures</a:t>
            </a:r>
            <a:r>
              <a:rPr lang="pt-BR" baseline="0" dirty="0"/>
              <a:t>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465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TEACHER: </a:t>
            </a:r>
            <a:r>
              <a:rPr lang="pt-BR" dirty="0" err="1"/>
              <a:t>Ask</a:t>
            </a:r>
            <a:r>
              <a:rPr lang="pt-BR" dirty="0"/>
              <a:t> </a:t>
            </a:r>
            <a:r>
              <a:rPr lang="pt-BR" dirty="0" err="1"/>
              <a:t>students</a:t>
            </a:r>
            <a:r>
              <a:rPr lang="pt-BR" dirty="0"/>
              <a:t> to </a:t>
            </a:r>
            <a:r>
              <a:rPr lang="pt-BR" dirty="0" err="1"/>
              <a:t>check</a:t>
            </a:r>
            <a:r>
              <a:rPr lang="pt-BR" dirty="0"/>
              <a:t> some </a:t>
            </a:r>
            <a:r>
              <a:rPr lang="pt-BR" dirty="0" err="1"/>
              <a:t>possible</a:t>
            </a:r>
            <a:r>
              <a:rPr lang="pt-BR" dirty="0"/>
              <a:t> </a:t>
            </a:r>
            <a:r>
              <a:rPr lang="pt-BR" dirty="0" err="1"/>
              <a:t>rules</a:t>
            </a:r>
            <a:r>
              <a:rPr lang="pt-BR" dirty="0"/>
              <a:t> </a:t>
            </a:r>
            <a:r>
              <a:rPr lang="pt-BR" dirty="0" err="1"/>
              <a:t>related</a:t>
            </a:r>
            <a:r>
              <a:rPr lang="pt-BR" dirty="0"/>
              <a:t> to </a:t>
            </a:r>
            <a:r>
              <a:rPr lang="pt-BR" dirty="0" err="1"/>
              <a:t>each</a:t>
            </a:r>
            <a:r>
              <a:rPr lang="pt-BR" dirty="0"/>
              <a:t> </a:t>
            </a:r>
            <a:r>
              <a:rPr lang="pt-BR" dirty="0" err="1"/>
              <a:t>picture</a:t>
            </a:r>
            <a:r>
              <a:rPr lang="pt-BR" dirty="0"/>
              <a:t>. </a:t>
            </a:r>
            <a:r>
              <a:rPr lang="pt-BR" dirty="0" err="1"/>
              <a:t>These</a:t>
            </a:r>
            <a:r>
              <a:rPr lang="pt-BR" baseline="0" dirty="0"/>
              <a:t> are some </a:t>
            </a:r>
            <a:r>
              <a:rPr lang="pt-BR" baseline="0" dirty="0" err="1"/>
              <a:t>suggestions</a:t>
            </a:r>
            <a:r>
              <a:rPr lang="pt-BR" baseline="0" dirty="0"/>
              <a:t>, </a:t>
            </a:r>
            <a:r>
              <a:rPr lang="pt-BR" baseline="0" dirty="0" err="1"/>
              <a:t>there</a:t>
            </a:r>
            <a:r>
              <a:rPr lang="pt-BR" baseline="0" dirty="0"/>
              <a:t> </a:t>
            </a:r>
            <a:r>
              <a:rPr lang="pt-BR" baseline="0" dirty="0" err="1"/>
              <a:t>may</a:t>
            </a:r>
            <a:r>
              <a:rPr lang="pt-BR" baseline="0" dirty="0"/>
              <a:t> </a:t>
            </a:r>
            <a:r>
              <a:rPr lang="pt-BR" baseline="0" dirty="0" err="1"/>
              <a:t>be</a:t>
            </a:r>
            <a:r>
              <a:rPr lang="pt-BR" baseline="0" dirty="0"/>
              <a:t> </a:t>
            </a:r>
            <a:r>
              <a:rPr lang="pt-BR" baseline="0" dirty="0" err="1"/>
              <a:t>other</a:t>
            </a:r>
            <a:r>
              <a:rPr lang="pt-BR" baseline="0" dirty="0"/>
              <a:t> </a:t>
            </a:r>
            <a:r>
              <a:rPr lang="pt-BR" baseline="0" dirty="0" err="1"/>
              <a:t>ways</a:t>
            </a:r>
            <a:r>
              <a:rPr lang="pt-BR" baseline="0" dirty="0"/>
              <a:t> </a:t>
            </a:r>
            <a:r>
              <a:rPr lang="pt-BR" baseline="0" dirty="0" err="1"/>
              <a:t>of</a:t>
            </a:r>
            <a:r>
              <a:rPr lang="pt-BR" baseline="0" dirty="0"/>
              <a:t> </a:t>
            </a:r>
            <a:r>
              <a:rPr lang="pt-BR" baseline="0" dirty="0" err="1"/>
              <a:t>expressing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rules</a:t>
            </a:r>
            <a:r>
              <a:rPr lang="pt-BR" baseline="0" dirty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465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TEACHER: </a:t>
            </a:r>
            <a:r>
              <a:rPr lang="pt-BR" dirty="0" err="1"/>
              <a:t>Ask</a:t>
            </a:r>
            <a:r>
              <a:rPr lang="pt-BR" dirty="0"/>
              <a:t> </a:t>
            </a:r>
            <a:r>
              <a:rPr lang="pt-BR" dirty="0" err="1"/>
              <a:t>students</a:t>
            </a:r>
            <a:r>
              <a:rPr lang="pt-BR" dirty="0"/>
              <a:t> to </a:t>
            </a:r>
            <a:r>
              <a:rPr lang="pt-BR" dirty="0" err="1"/>
              <a:t>check</a:t>
            </a:r>
            <a:r>
              <a:rPr lang="pt-BR" dirty="0"/>
              <a:t> some </a:t>
            </a:r>
            <a:r>
              <a:rPr lang="pt-BR" dirty="0" err="1"/>
              <a:t>possible</a:t>
            </a:r>
            <a:r>
              <a:rPr lang="pt-BR" dirty="0"/>
              <a:t> </a:t>
            </a:r>
            <a:r>
              <a:rPr lang="pt-BR" dirty="0" err="1"/>
              <a:t>rules</a:t>
            </a:r>
            <a:r>
              <a:rPr lang="pt-BR" dirty="0"/>
              <a:t> </a:t>
            </a:r>
            <a:r>
              <a:rPr lang="pt-BR" dirty="0" err="1"/>
              <a:t>related</a:t>
            </a:r>
            <a:r>
              <a:rPr lang="pt-BR" dirty="0"/>
              <a:t> to </a:t>
            </a:r>
            <a:r>
              <a:rPr lang="pt-BR" dirty="0" err="1"/>
              <a:t>each</a:t>
            </a:r>
            <a:r>
              <a:rPr lang="pt-BR" dirty="0"/>
              <a:t> </a:t>
            </a:r>
            <a:r>
              <a:rPr lang="pt-BR" dirty="0" err="1"/>
              <a:t>picture</a:t>
            </a:r>
            <a:r>
              <a:rPr lang="pt-BR" dirty="0"/>
              <a:t>. </a:t>
            </a:r>
            <a:r>
              <a:rPr lang="pt-BR" dirty="0" err="1"/>
              <a:t>These</a:t>
            </a:r>
            <a:r>
              <a:rPr lang="pt-BR" baseline="0" dirty="0"/>
              <a:t> are some </a:t>
            </a:r>
            <a:r>
              <a:rPr lang="pt-BR" baseline="0" dirty="0" err="1"/>
              <a:t>suggestions</a:t>
            </a:r>
            <a:r>
              <a:rPr lang="pt-BR" baseline="0" dirty="0"/>
              <a:t>, </a:t>
            </a:r>
            <a:r>
              <a:rPr lang="pt-BR" baseline="0" dirty="0" err="1"/>
              <a:t>there</a:t>
            </a:r>
            <a:r>
              <a:rPr lang="pt-BR" baseline="0" dirty="0"/>
              <a:t> </a:t>
            </a:r>
            <a:r>
              <a:rPr lang="pt-BR" baseline="0" dirty="0" err="1"/>
              <a:t>may</a:t>
            </a:r>
            <a:r>
              <a:rPr lang="pt-BR" baseline="0" dirty="0"/>
              <a:t> </a:t>
            </a:r>
            <a:r>
              <a:rPr lang="pt-BR" baseline="0" dirty="0" err="1"/>
              <a:t>be</a:t>
            </a:r>
            <a:r>
              <a:rPr lang="pt-BR" baseline="0" dirty="0"/>
              <a:t> </a:t>
            </a:r>
            <a:r>
              <a:rPr lang="pt-BR" baseline="0" dirty="0" err="1"/>
              <a:t>other</a:t>
            </a:r>
            <a:r>
              <a:rPr lang="pt-BR" baseline="0" dirty="0"/>
              <a:t> </a:t>
            </a:r>
            <a:r>
              <a:rPr lang="pt-BR" baseline="0" dirty="0" err="1"/>
              <a:t>ways</a:t>
            </a:r>
            <a:r>
              <a:rPr lang="pt-BR" baseline="0" dirty="0"/>
              <a:t> </a:t>
            </a:r>
            <a:r>
              <a:rPr lang="pt-BR" baseline="0" dirty="0" err="1"/>
              <a:t>of</a:t>
            </a:r>
            <a:r>
              <a:rPr lang="pt-BR" baseline="0" dirty="0"/>
              <a:t> </a:t>
            </a:r>
            <a:r>
              <a:rPr lang="pt-BR" baseline="0" dirty="0" err="1"/>
              <a:t>expressing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rules</a:t>
            </a:r>
            <a:r>
              <a:rPr lang="pt-BR" baseline="0" dirty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46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 userDrawn="1"/>
        </p:nvGrpSpPr>
        <p:grpSpPr>
          <a:xfrm>
            <a:off x="2183" y="116632"/>
            <a:ext cx="9141817" cy="980728"/>
            <a:chOff x="2183" y="0"/>
            <a:chExt cx="9141817" cy="980728"/>
          </a:xfrm>
        </p:grpSpPr>
        <p:sp>
          <p:nvSpPr>
            <p:cNvPr id="8" name="Rectángulo 7"/>
            <p:cNvSpPr/>
            <p:nvPr/>
          </p:nvSpPr>
          <p:spPr>
            <a:xfrm>
              <a:off x="2183" y="144016"/>
              <a:ext cx="9141817" cy="836712"/>
            </a:xfrm>
            <a:prstGeom prst="rect">
              <a:avLst/>
            </a:prstGeom>
            <a:solidFill>
              <a:srgbClr val="FFFFFF">
                <a:alpha val="7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183" y="0"/>
              <a:ext cx="9141817" cy="836712"/>
            </a:xfrm>
            <a:prstGeom prst="rect">
              <a:avLst/>
            </a:prstGeom>
            <a:solidFill>
              <a:srgbClr val="FFFFFF">
                <a:alpha val="7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183" y="44624"/>
              <a:ext cx="9141817" cy="606574"/>
            </a:xfrm>
            <a:prstGeom prst="rect">
              <a:avLst/>
            </a:prstGeom>
            <a:solidFill>
              <a:srgbClr val="FFFFFF">
                <a:alpha val="7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sp>
        <p:nvSpPr>
          <p:cNvPr id="12" name="Título 11"/>
          <p:cNvSpPr>
            <a:spLocks noGrp="1"/>
          </p:cNvSpPr>
          <p:nvPr>
            <p:ph type="title" hasCustomPrompt="1"/>
          </p:nvPr>
        </p:nvSpPr>
        <p:spPr>
          <a:xfrm>
            <a:off x="0" y="188640"/>
            <a:ext cx="9144000" cy="706090"/>
          </a:xfrm>
        </p:spPr>
        <p:txBody>
          <a:bodyPr/>
          <a:lstStyle>
            <a:lvl1pPr>
              <a:defRPr sz="3600" b="0" baseline="0">
                <a:latin typeface="Arial"/>
                <a:cs typeface="Arial"/>
              </a:defRPr>
            </a:lvl1pPr>
          </a:lstStyle>
          <a:p>
            <a:r>
              <a:rPr lang="pt-BR" dirty="0"/>
              <a:t>SIMPLE PRESENT TENSE - for </a:t>
            </a:r>
            <a:r>
              <a:rPr lang="pt-BR" dirty="0" err="1"/>
              <a:t>routines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0"/>
          </p:nvPr>
        </p:nvSpPr>
        <p:spPr>
          <a:xfrm>
            <a:off x="468313" y="1557338"/>
            <a:ext cx="8207375" cy="446405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err="1"/>
              <a:t>Haga</a:t>
            </a:r>
            <a:r>
              <a:rPr lang="pt-BR" dirty="0"/>
              <a:t> </a:t>
            </a:r>
            <a:r>
              <a:rPr lang="pt-BR" dirty="0" err="1"/>
              <a:t>clic</a:t>
            </a:r>
            <a:r>
              <a:rPr lang="pt-BR" dirty="0"/>
              <a:t> para modificar </a:t>
            </a:r>
            <a:r>
              <a:rPr lang="pt-BR" dirty="0" err="1"/>
              <a:t>el</a:t>
            </a:r>
            <a:r>
              <a:rPr lang="pt-BR" dirty="0"/>
              <a:t> estilo de texto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patrón</a:t>
            </a:r>
            <a:endParaRPr lang="pt-BR" dirty="0"/>
          </a:p>
          <a:p>
            <a:pPr lvl="1"/>
            <a:r>
              <a:rPr lang="pt-BR" dirty="0"/>
              <a:t>Segundo </a:t>
            </a:r>
            <a:r>
              <a:rPr lang="pt-BR" dirty="0" err="1"/>
              <a:t>nivel</a:t>
            </a:r>
            <a:endParaRPr lang="pt-BR" dirty="0"/>
          </a:p>
          <a:p>
            <a:pPr lvl="2"/>
            <a:r>
              <a:rPr lang="pt-BR" dirty="0" err="1"/>
              <a:t>Tercer</a:t>
            </a:r>
            <a:r>
              <a:rPr lang="pt-BR" dirty="0"/>
              <a:t> </a:t>
            </a:r>
            <a:r>
              <a:rPr lang="pt-BR" dirty="0" err="1"/>
              <a:t>nivel</a:t>
            </a:r>
            <a:endParaRPr lang="pt-BR" dirty="0"/>
          </a:p>
          <a:p>
            <a:pPr lvl="3"/>
            <a:r>
              <a:rPr lang="pt-BR" dirty="0"/>
              <a:t>Cuarto </a:t>
            </a:r>
            <a:r>
              <a:rPr lang="pt-BR" dirty="0" err="1"/>
              <a:t>nivel</a:t>
            </a:r>
            <a:endParaRPr lang="pt-BR" dirty="0"/>
          </a:p>
          <a:p>
            <a:pPr lvl="4"/>
            <a:r>
              <a:rPr lang="pt-BR" dirty="0"/>
              <a:t>Quinto </a:t>
            </a:r>
            <a:r>
              <a:rPr lang="pt-BR" dirty="0" err="1"/>
              <a:t>nivel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420938"/>
            <a:ext cx="8713787" cy="20161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pPr lvl="0"/>
            <a:r>
              <a:rPr lang="es-ES" sz="5400" b="1" dirty="0" err="1">
                <a:solidFill>
                  <a:srgbClr val="FFFFFF"/>
                </a:solidFill>
                <a:latin typeface="Arial Black"/>
                <a:cs typeface="Arial Black"/>
              </a:rPr>
              <a:t>On</a:t>
            </a:r>
            <a:r>
              <a:rPr lang="es-ES" sz="5400" b="1" dirty="0">
                <a:solidFill>
                  <a:srgbClr val="FFFFFF"/>
                </a:solidFill>
                <a:latin typeface="Arial Black"/>
                <a:cs typeface="Arial Black"/>
              </a:rPr>
              <a:t>, in, </a:t>
            </a:r>
            <a:r>
              <a:rPr lang="es-ES" sz="5400" b="1" dirty="0" err="1">
                <a:solidFill>
                  <a:srgbClr val="FFFFFF"/>
                </a:solidFill>
                <a:latin typeface="Arial Black"/>
                <a:cs typeface="Arial Black"/>
              </a:rPr>
              <a:t>under</a:t>
            </a:r>
            <a:r>
              <a:rPr lang="es-ES" sz="5400" b="1" dirty="0">
                <a:solidFill>
                  <a:srgbClr val="FFFFFF"/>
                </a:solidFill>
                <a:latin typeface="Arial Black"/>
                <a:cs typeface="Arial Black"/>
              </a:rPr>
              <a:t>, </a:t>
            </a:r>
            <a:r>
              <a:rPr lang="es-ES" sz="5400" b="1" dirty="0" err="1">
                <a:solidFill>
                  <a:srgbClr val="FFFFFF"/>
                </a:solidFill>
                <a:latin typeface="Arial Black"/>
                <a:cs typeface="Arial Black"/>
              </a:rPr>
              <a:t>next</a:t>
            </a:r>
            <a:r>
              <a:rPr lang="es-ES" sz="5400" b="1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s-ES" sz="5400" b="1" dirty="0" err="1">
                <a:solidFill>
                  <a:srgbClr val="FFFFFF"/>
                </a:solidFill>
                <a:latin typeface="Arial Black"/>
                <a:cs typeface="Arial Black"/>
              </a:rPr>
              <a:t>to</a:t>
            </a:r>
            <a:r>
              <a:rPr lang="es-ES" sz="5400" b="1" dirty="0">
                <a:solidFill>
                  <a:srgbClr val="FFFFFF"/>
                </a:solidFill>
                <a:latin typeface="Arial Black"/>
                <a:cs typeface="Arial Black"/>
              </a:rPr>
              <a:t>, </a:t>
            </a:r>
            <a:br>
              <a:rPr lang="es-ES" sz="5400" b="1" dirty="0">
                <a:solidFill>
                  <a:srgbClr val="FFFFFF"/>
                </a:solidFill>
                <a:latin typeface="Arial Black"/>
                <a:cs typeface="Arial Black"/>
              </a:rPr>
            </a:br>
            <a:r>
              <a:rPr lang="es-ES" sz="5400" b="1" dirty="0" err="1">
                <a:solidFill>
                  <a:srgbClr val="FFFFFF"/>
                </a:solidFill>
                <a:latin typeface="Arial Black"/>
                <a:cs typeface="Arial Black"/>
              </a:rPr>
              <a:t>across</a:t>
            </a:r>
            <a:r>
              <a:rPr lang="es-ES" sz="5400" b="1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s-ES" sz="5400" b="1" dirty="0" err="1">
                <a:solidFill>
                  <a:srgbClr val="FFFFFF"/>
                </a:solidFill>
                <a:latin typeface="Arial Black"/>
                <a:cs typeface="Arial Black"/>
              </a:rPr>
              <a:t>from</a:t>
            </a:r>
            <a:r>
              <a:rPr lang="es-ES" sz="5400" b="1" dirty="0">
                <a:solidFill>
                  <a:srgbClr val="FFFFFF"/>
                </a:solidFill>
                <a:latin typeface="Arial Black"/>
                <a:cs typeface="Arial Black"/>
              </a:rPr>
              <a:t>, </a:t>
            </a:r>
            <a:r>
              <a:rPr lang="es-ES" sz="5400" b="1" dirty="0" err="1">
                <a:solidFill>
                  <a:srgbClr val="FFFFFF"/>
                </a:solidFill>
                <a:latin typeface="Arial Black"/>
                <a:cs typeface="Arial Black"/>
              </a:rPr>
              <a:t>between</a:t>
            </a:r>
            <a:r>
              <a:rPr lang="es-ES" sz="5400" b="1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/>
          <p:cNvGrpSpPr/>
          <p:nvPr userDrawn="1"/>
        </p:nvGrpSpPr>
        <p:grpSpPr>
          <a:xfrm>
            <a:off x="2183" y="1691156"/>
            <a:ext cx="9141817" cy="4474148"/>
            <a:chOff x="2183" y="1519756"/>
            <a:chExt cx="9141817" cy="4474148"/>
          </a:xfrm>
        </p:grpSpPr>
        <p:grpSp>
          <p:nvGrpSpPr>
            <p:cNvPr id="2" name="Agrupar 1"/>
            <p:cNvGrpSpPr/>
            <p:nvPr userDrawn="1"/>
          </p:nvGrpSpPr>
          <p:grpSpPr>
            <a:xfrm>
              <a:off x="2183" y="1519756"/>
              <a:ext cx="9141817" cy="4285508"/>
              <a:chOff x="2183" y="263658"/>
              <a:chExt cx="9141817" cy="5541606"/>
            </a:xfrm>
          </p:grpSpPr>
          <p:grpSp>
            <p:nvGrpSpPr>
              <p:cNvPr id="3" name="Agrupar 2"/>
              <p:cNvGrpSpPr/>
              <p:nvPr userDrawn="1"/>
            </p:nvGrpSpPr>
            <p:grpSpPr>
              <a:xfrm>
                <a:off x="2183" y="263658"/>
                <a:ext cx="9141817" cy="1121734"/>
                <a:chOff x="2183" y="-141006"/>
                <a:chExt cx="9141817" cy="1121734"/>
              </a:xfrm>
            </p:grpSpPr>
            <p:sp>
              <p:nvSpPr>
                <p:cNvPr id="4" name="Rectángulo 3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5" name="Rectángulo 4"/>
                <p:cNvSpPr/>
                <p:nvPr/>
              </p:nvSpPr>
              <p:spPr>
                <a:xfrm>
                  <a:off x="2183" y="0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6" name="Rectángulo 5"/>
                <p:cNvSpPr/>
                <p:nvPr/>
              </p:nvSpPr>
              <p:spPr>
                <a:xfrm>
                  <a:off x="2183" y="-141006"/>
                  <a:ext cx="9141817" cy="606574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  <p:grpSp>
            <p:nvGrpSpPr>
              <p:cNvPr id="12" name="Agrupar 11"/>
              <p:cNvGrpSpPr/>
              <p:nvPr userDrawn="1"/>
            </p:nvGrpSpPr>
            <p:grpSpPr>
              <a:xfrm>
                <a:off x="2183" y="555483"/>
                <a:ext cx="9141817" cy="5249781"/>
                <a:chOff x="2183" y="-55511"/>
                <a:chExt cx="9141817" cy="1036239"/>
              </a:xfrm>
            </p:grpSpPr>
            <p:sp>
              <p:nvSpPr>
                <p:cNvPr id="13" name="Rectángulo 12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4" name="Rectángulo 13"/>
                <p:cNvSpPr/>
                <p:nvPr/>
              </p:nvSpPr>
              <p:spPr>
                <a:xfrm>
                  <a:off x="2183" y="-55511"/>
                  <a:ext cx="9141817" cy="95573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5" name="Rectángulo 14"/>
                <p:cNvSpPr/>
                <p:nvPr/>
              </p:nvSpPr>
              <p:spPr>
                <a:xfrm>
                  <a:off x="2183" y="44624"/>
                  <a:ext cx="9141817" cy="789068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</p:grpSp>
        <p:grpSp>
          <p:nvGrpSpPr>
            <p:cNvPr id="7" name="Agrupar 6"/>
            <p:cNvGrpSpPr/>
            <p:nvPr userDrawn="1"/>
          </p:nvGrpSpPr>
          <p:grpSpPr>
            <a:xfrm>
              <a:off x="2183" y="1844824"/>
              <a:ext cx="9141817" cy="4149080"/>
              <a:chOff x="2183" y="-3168352"/>
              <a:chExt cx="9141817" cy="4149080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2183" y="144016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2183" y="0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2183" y="-3168352"/>
                <a:ext cx="9141817" cy="3819550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</p:grpSp>
      <p:sp>
        <p:nvSpPr>
          <p:cNvPr id="17" name="Marcador de texto 16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988840"/>
            <a:ext cx="8642350" cy="158353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pPr marL="0" indent="0">
              <a:buNone/>
            </a:pP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The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Simple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Present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Tense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is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used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to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express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routine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actions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,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things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we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do as a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habit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.</a:t>
            </a:r>
          </a:p>
          <a:p>
            <a:pPr marL="0" indent="0">
              <a:buNone/>
            </a:pPr>
            <a:endParaRPr lang="es-ES" sz="2400" dirty="0">
              <a:solidFill>
                <a:srgbClr val="F93F63"/>
              </a:solidFill>
              <a:latin typeface="Arial"/>
              <a:cs typeface="Arial"/>
            </a:endParaRPr>
          </a:p>
        </p:txBody>
      </p:sp>
      <p:sp>
        <p:nvSpPr>
          <p:cNvPr id="20" name="Título 19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1296144"/>
          </a:xfrm>
        </p:spPr>
        <p:txBody>
          <a:bodyPr/>
          <a:lstStyle/>
          <a:p>
            <a:pPr marL="0" indent="0"/>
            <a:r>
              <a:rPr lang="es-ES" sz="4400" dirty="0">
                <a:solidFill>
                  <a:schemeClr val="bg1"/>
                </a:solidFill>
                <a:latin typeface="Arial Black"/>
                <a:cs typeface="Arial Black"/>
              </a:rPr>
              <a:t>SIMPLE PRESENT TENSE</a:t>
            </a:r>
            <a:br>
              <a:rPr lang="es-ES" sz="4400" dirty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s-ES" dirty="0" err="1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Arial"/>
                <a:cs typeface="Arial"/>
              </a:rPr>
              <a:t>routines</a:t>
            </a:r>
            <a:endParaRPr lang="es-E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Marcador de contenido 24"/>
          <p:cNvSpPr>
            <a:spLocks noGrp="1"/>
          </p:cNvSpPr>
          <p:nvPr>
            <p:ph sz="quarter" idx="12" hasCustomPrompt="1"/>
          </p:nvPr>
        </p:nvSpPr>
        <p:spPr>
          <a:xfrm>
            <a:off x="250825" y="3572372"/>
            <a:ext cx="8569325" cy="122396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pPr marL="0" indent="0">
              <a:buNone/>
            </a:pPr>
            <a:r>
              <a:rPr lang="es-ES" sz="1800" b="1" dirty="0" err="1">
                <a:solidFill>
                  <a:srgbClr val="595959"/>
                </a:solidFill>
                <a:latin typeface="Arial"/>
                <a:cs typeface="Arial"/>
              </a:rPr>
              <a:t>E.g</a:t>
            </a:r>
            <a:r>
              <a:rPr lang="es-ES" sz="1800" b="1" dirty="0">
                <a:solidFill>
                  <a:srgbClr val="595959"/>
                </a:solidFill>
                <a:latin typeface="Arial"/>
                <a:cs typeface="Arial"/>
              </a:rPr>
              <a:t>.: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I’m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a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student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We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get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up at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seven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every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day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You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work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hard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during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week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s-ES" sz="18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7" name="Marcador de contenido 26"/>
          <p:cNvSpPr>
            <a:spLocks noGrp="1"/>
          </p:cNvSpPr>
          <p:nvPr>
            <p:ph sz="quarter" idx="13"/>
          </p:nvPr>
        </p:nvSpPr>
        <p:spPr>
          <a:xfrm>
            <a:off x="250825" y="5012235"/>
            <a:ext cx="8642350" cy="7921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pPr marL="0" indent="0">
              <a:buNone/>
            </a:pP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*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Some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signal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words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Simple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Present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are: </a:t>
            </a:r>
            <a:b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every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day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/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month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/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week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always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usually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sometimes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...</a:t>
            </a:r>
          </a:p>
          <a:p>
            <a:pPr marL="0" indent="0">
              <a:buNone/>
            </a:pPr>
            <a:endParaRPr lang="es-ES" sz="2000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106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/>
          <p:cNvGrpSpPr/>
          <p:nvPr userDrawn="1"/>
        </p:nvGrpSpPr>
        <p:grpSpPr>
          <a:xfrm>
            <a:off x="2183" y="1691156"/>
            <a:ext cx="9141817" cy="4474148"/>
            <a:chOff x="2183" y="1519756"/>
            <a:chExt cx="9141817" cy="4474148"/>
          </a:xfrm>
        </p:grpSpPr>
        <p:grpSp>
          <p:nvGrpSpPr>
            <p:cNvPr id="2" name="Agrupar 1"/>
            <p:cNvGrpSpPr/>
            <p:nvPr userDrawn="1"/>
          </p:nvGrpSpPr>
          <p:grpSpPr>
            <a:xfrm>
              <a:off x="2183" y="1519756"/>
              <a:ext cx="9141817" cy="4285508"/>
              <a:chOff x="2183" y="263658"/>
              <a:chExt cx="9141817" cy="5541606"/>
            </a:xfrm>
          </p:grpSpPr>
          <p:grpSp>
            <p:nvGrpSpPr>
              <p:cNvPr id="3" name="Agrupar 2"/>
              <p:cNvGrpSpPr/>
              <p:nvPr userDrawn="1"/>
            </p:nvGrpSpPr>
            <p:grpSpPr>
              <a:xfrm>
                <a:off x="2183" y="263658"/>
                <a:ext cx="9141817" cy="1121734"/>
                <a:chOff x="2183" y="-141006"/>
                <a:chExt cx="9141817" cy="1121734"/>
              </a:xfrm>
            </p:grpSpPr>
            <p:sp>
              <p:nvSpPr>
                <p:cNvPr id="4" name="Rectángulo 3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5" name="Rectángulo 4"/>
                <p:cNvSpPr/>
                <p:nvPr/>
              </p:nvSpPr>
              <p:spPr>
                <a:xfrm>
                  <a:off x="2183" y="0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6" name="Rectángulo 5"/>
                <p:cNvSpPr/>
                <p:nvPr/>
              </p:nvSpPr>
              <p:spPr>
                <a:xfrm>
                  <a:off x="2183" y="-141006"/>
                  <a:ext cx="9141817" cy="606574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  <p:grpSp>
            <p:nvGrpSpPr>
              <p:cNvPr id="12" name="Agrupar 11"/>
              <p:cNvGrpSpPr/>
              <p:nvPr userDrawn="1"/>
            </p:nvGrpSpPr>
            <p:grpSpPr>
              <a:xfrm>
                <a:off x="2183" y="555483"/>
                <a:ext cx="9141817" cy="5249781"/>
                <a:chOff x="2183" y="-55511"/>
                <a:chExt cx="9141817" cy="1036239"/>
              </a:xfrm>
            </p:grpSpPr>
            <p:sp>
              <p:nvSpPr>
                <p:cNvPr id="13" name="Rectángulo 12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4" name="Rectángulo 13"/>
                <p:cNvSpPr/>
                <p:nvPr/>
              </p:nvSpPr>
              <p:spPr>
                <a:xfrm>
                  <a:off x="2183" y="-55511"/>
                  <a:ext cx="9141817" cy="95573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5" name="Rectángulo 14"/>
                <p:cNvSpPr/>
                <p:nvPr/>
              </p:nvSpPr>
              <p:spPr>
                <a:xfrm>
                  <a:off x="2183" y="44624"/>
                  <a:ext cx="9141817" cy="789068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</p:grpSp>
        <p:grpSp>
          <p:nvGrpSpPr>
            <p:cNvPr id="7" name="Agrupar 6"/>
            <p:cNvGrpSpPr/>
            <p:nvPr userDrawn="1"/>
          </p:nvGrpSpPr>
          <p:grpSpPr>
            <a:xfrm>
              <a:off x="2183" y="1844824"/>
              <a:ext cx="9141817" cy="4149080"/>
              <a:chOff x="2183" y="-3168352"/>
              <a:chExt cx="9141817" cy="4149080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2183" y="144016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2183" y="0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2183" y="-3168352"/>
                <a:ext cx="9141817" cy="3819550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</p:grpSp>
      <p:sp>
        <p:nvSpPr>
          <p:cNvPr id="17" name="Marcador de texto 16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988840"/>
            <a:ext cx="8642350" cy="158353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pPr marL="0" indent="0">
              <a:buNone/>
            </a:pP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The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Simple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Present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Tense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is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used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to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express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routine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actions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,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things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we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do as a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habit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.</a:t>
            </a:r>
          </a:p>
          <a:p>
            <a:pPr marL="0" indent="0">
              <a:buNone/>
            </a:pPr>
            <a:endParaRPr lang="es-ES" sz="2400" dirty="0">
              <a:solidFill>
                <a:srgbClr val="F93F63"/>
              </a:solidFill>
              <a:latin typeface="Arial"/>
              <a:cs typeface="Arial"/>
            </a:endParaRPr>
          </a:p>
        </p:txBody>
      </p:sp>
      <p:sp>
        <p:nvSpPr>
          <p:cNvPr id="20" name="Título 19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1296144"/>
          </a:xfrm>
        </p:spPr>
        <p:txBody>
          <a:bodyPr/>
          <a:lstStyle/>
          <a:p>
            <a:pPr marL="0" indent="0"/>
            <a:r>
              <a:rPr lang="es-ES" sz="4400" dirty="0">
                <a:solidFill>
                  <a:schemeClr val="bg1"/>
                </a:solidFill>
                <a:latin typeface="Arial Black"/>
                <a:cs typeface="Arial Black"/>
              </a:rPr>
              <a:t>SIMPLE PRESENT TENSE</a:t>
            </a:r>
            <a:br>
              <a:rPr lang="es-ES" sz="4400" dirty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s-ES" dirty="0" err="1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Arial"/>
                <a:cs typeface="Arial"/>
              </a:rPr>
              <a:t>routines</a:t>
            </a:r>
            <a:endParaRPr lang="es-E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Marcador de contenido 24"/>
          <p:cNvSpPr>
            <a:spLocks noGrp="1"/>
          </p:cNvSpPr>
          <p:nvPr>
            <p:ph sz="quarter" idx="12" hasCustomPrompt="1"/>
          </p:nvPr>
        </p:nvSpPr>
        <p:spPr>
          <a:xfrm>
            <a:off x="250825" y="3572372"/>
            <a:ext cx="8569325" cy="122396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pPr marL="0" indent="0">
              <a:buNone/>
            </a:pPr>
            <a:r>
              <a:rPr lang="es-ES" sz="1800" b="1" dirty="0" err="1">
                <a:solidFill>
                  <a:srgbClr val="595959"/>
                </a:solidFill>
                <a:latin typeface="Arial"/>
                <a:cs typeface="Arial"/>
              </a:rPr>
              <a:t>E.g</a:t>
            </a:r>
            <a:r>
              <a:rPr lang="es-ES" sz="1800" b="1" dirty="0">
                <a:solidFill>
                  <a:srgbClr val="595959"/>
                </a:solidFill>
                <a:latin typeface="Arial"/>
                <a:cs typeface="Arial"/>
              </a:rPr>
              <a:t>.: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I’m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a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student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We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get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up at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seven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every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day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You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work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hard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during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week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s-ES" sz="18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7" name="Marcador de contenido 26"/>
          <p:cNvSpPr>
            <a:spLocks noGrp="1"/>
          </p:cNvSpPr>
          <p:nvPr>
            <p:ph sz="quarter" idx="13"/>
          </p:nvPr>
        </p:nvSpPr>
        <p:spPr>
          <a:xfrm>
            <a:off x="250825" y="5012235"/>
            <a:ext cx="8642350" cy="7921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pPr marL="0" indent="0">
              <a:buNone/>
            </a:pP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*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Some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signal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words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Simple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Present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are: </a:t>
            </a:r>
            <a:b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every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day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/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month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/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week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always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usually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sometimes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...</a:t>
            </a:r>
          </a:p>
          <a:p>
            <a:pPr marL="0" indent="0">
              <a:buNone/>
            </a:pPr>
            <a:endParaRPr lang="es-ES" sz="2000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861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/>
          <p:cNvGrpSpPr/>
          <p:nvPr userDrawn="1"/>
        </p:nvGrpSpPr>
        <p:grpSpPr>
          <a:xfrm>
            <a:off x="2183" y="1691156"/>
            <a:ext cx="9141817" cy="4474148"/>
            <a:chOff x="2183" y="1519756"/>
            <a:chExt cx="9141817" cy="4474148"/>
          </a:xfrm>
        </p:grpSpPr>
        <p:grpSp>
          <p:nvGrpSpPr>
            <p:cNvPr id="2" name="Agrupar 1"/>
            <p:cNvGrpSpPr/>
            <p:nvPr userDrawn="1"/>
          </p:nvGrpSpPr>
          <p:grpSpPr>
            <a:xfrm>
              <a:off x="2183" y="1519756"/>
              <a:ext cx="9141817" cy="4285508"/>
              <a:chOff x="2183" y="263658"/>
              <a:chExt cx="9141817" cy="5541606"/>
            </a:xfrm>
          </p:grpSpPr>
          <p:grpSp>
            <p:nvGrpSpPr>
              <p:cNvPr id="3" name="Agrupar 2"/>
              <p:cNvGrpSpPr/>
              <p:nvPr userDrawn="1"/>
            </p:nvGrpSpPr>
            <p:grpSpPr>
              <a:xfrm>
                <a:off x="2183" y="263658"/>
                <a:ext cx="9141817" cy="1121734"/>
                <a:chOff x="2183" y="-141006"/>
                <a:chExt cx="9141817" cy="1121734"/>
              </a:xfrm>
            </p:grpSpPr>
            <p:sp>
              <p:nvSpPr>
                <p:cNvPr id="4" name="Rectángulo 3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5" name="Rectángulo 4"/>
                <p:cNvSpPr/>
                <p:nvPr/>
              </p:nvSpPr>
              <p:spPr>
                <a:xfrm>
                  <a:off x="2183" y="0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6" name="Rectángulo 5"/>
                <p:cNvSpPr/>
                <p:nvPr/>
              </p:nvSpPr>
              <p:spPr>
                <a:xfrm>
                  <a:off x="2183" y="-141006"/>
                  <a:ext cx="9141817" cy="606574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  <p:grpSp>
            <p:nvGrpSpPr>
              <p:cNvPr id="12" name="Agrupar 11"/>
              <p:cNvGrpSpPr/>
              <p:nvPr userDrawn="1"/>
            </p:nvGrpSpPr>
            <p:grpSpPr>
              <a:xfrm>
                <a:off x="2183" y="555483"/>
                <a:ext cx="9141817" cy="5249781"/>
                <a:chOff x="2183" y="-55511"/>
                <a:chExt cx="9141817" cy="1036239"/>
              </a:xfrm>
            </p:grpSpPr>
            <p:sp>
              <p:nvSpPr>
                <p:cNvPr id="13" name="Rectángulo 12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4" name="Rectángulo 13"/>
                <p:cNvSpPr/>
                <p:nvPr/>
              </p:nvSpPr>
              <p:spPr>
                <a:xfrm>
                  <a:off x="2183" y="-55511"/>
                  <a:ext cx="9141817" cy="95573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5" name="Rectángulo 14"/>
                <p:cNvSpPr/>
                <p:nvPr/>
              </p:nvSpPr>
              <p:spPr>
                <a:xfrm>
                  <a:off x="2183" y="44624"/>
                  <a:ext cx="9141817" cy="789068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</p:grpSp>
        <p:grpSp>
          <p:nvGrpSpPr>
            <p:cNvPr id="7" name="Agrupar 6"/>
            <p:cNvGrpSpPr/>
            <p:nvPr userDrawn="1"/>
          </p:nvGrpSpPr>
          <p:grpSpPr>
            <a:xfrm>
              <a:off x="2183" y="1844824"/>
              <a:ext cx="9141817" cy="4149080"/>
              <a:chOff x="2183" y="-3168352"/>
              <a:chExt cx="9141817" cy="4149080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2183" y="144016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2183" y="0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2183" y="-3168352"/>
                <a:ext cx="9141817" cy="3819550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</p:grpSp>
      <p:sp>
        <p:nvSpPr>
          <p:cNvPr id="17" name="Marcador de texto 16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988840"/>
            <a:ext cx="8642350" cy="158353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pPr marL="0" indent="0">
              <a:buNone/>
            </a:pP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The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Simple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Present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Tense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is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used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to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express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routine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actions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,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things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we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 do as a </a:t>
            </a:r>
            <a:r>
              <a:rPr lang="es-ES" dirty="0" err="1">
                <a:solidFill>
                  <a:srgbClr val="F93F63"/>
                </a:solidFill>
                <a:latin typeface="Arial Black"/>
                <a:cs typeface="Arial Black"/>
              </a:rPr>
              <a:t>habit</a:t>
            </a:r>
            <a:r>
              <a:rPr lang="es-ES" dirty="0">
                <a:solidFill>
                  <a:srgbClr val="F93F63"/>
                </a:solidFill>
                <a:latin typeface="Arial Black"/>
                <a:cs typeface="Arial Black"/>
              </a:rPr>
              <a:t>.</a:t>
            </a:r>
          </a:p>
          <a:p>
            <a:pPr marL="0" indent="0">
              <a:buNone/>
            </a:pPr>
            <a:endParaRPr lang="es-ES" sz="2400" dirty="0">
              <a:solidFill>
                <a:srgbClr val="F93F63"/>
              </a:solidFill>
              <a:latin typeface="Arial"/>
              <a:cs typeface="Arial"/>
            </a:endParaRPr>
          </a:p>
        </p:txBody>
      </p:sp>
      <p:sp>
        <p:nvSpPr>
          <p:cNvPr id="20" name="Título 19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1296144"/>
          </a:xfrm>
        </p:spPr>
        <p:txBody>
          <a:bodyPr/>
          <a:lstStyle/>
          <a:p>
            <a:pPr marL="0" indent="0"/>
            <a:r>
              <a:rPr lang="es-ES" sz="4400" dirty="0">
                <a:solidFill>
                  <a:schemeClr val="bg1"/>
                </a:solidFill>
                <a:latin typeface="Arial Black"/>
                <a:cs typeface="Arial Black"/>
              </a:rPr>
              <a:t>SIMPLE PRESENT TENSE</a:t>
            </a:r>
            <a:br>
              <a:rPr lang="es-ES" sz="4400" dirty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s-ES" dirty="0" err="1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Arial"/>
                <a:cs typeface="Arial"/>
              </a:rPr>
              <a:t>routines</a:t>
            </a:r>
            <a:endParaRPr lang="es-E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Marcador de contenido 24"/>
          <p:cNvSpPr>
            <a:spLocks noGrp="1"/>
          </p:cNvSpPr>
          <p:nvPr>
            <p:ph sz="quarter" idx="12" hasCustomPrompt="1"/>
          </p:nvPr>
        </p:nvSpPr>
        <p:spPr>
          <a:xfrm>
            <a:off x="250825" y="3572372"/>
            <a:ext cx="8569325" cy="122396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pPr marL="0" indent="0">
              <a:buNone/>
            </a:pPr>
            <a:r>
              <a:rPr lang="es-ES" sz="1800" b="1" dirty="0" err="1">
                <a:solidFill>
                  <a:srgbClr val="595959"/>
                </a:solidFill>
                <a:latin typeface="Arial"/>
                <a:cs typeface="Arial"/>
              </a:rPr>
              <a:t>E.g</a:t>
            </a:r>
            <a:r>
              <a:rPr lang="es-ES" sz="1800" b="1" dirty="0">
                <a:solidFill>
                  <a:srgbClr val="595959"/>
                </a:solidFill>
                <a:latin typeface="Arial"/>
                <a:cs typeface="Arial"/>
              </a:rPr>
              <a:t>.: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I’m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a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student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We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get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up at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seven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every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day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You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work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hard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during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>
                <a:solidFill>
                  <a:srgbClr val="595959"/>
                </a:solidFill>
                <a:latin typeface="Arial"/>
                <a:cs typeface="Arial"/>
              </a:rPr>
              <a:t>week</a:t>
            </a:r>
            <a:r>
              <a:rPr lang="es-ES" sz="1800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s-ES" sz="18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7" name="Marcador de contenido 26"/>
          <p:cNvSpPr>
            <a:spLocks noGrp="1"/>
          </p:cNvSpPr>
          <p:nvPr>
            <p:ph sz="quarter" idx="13"/>
          </p:nvPr>
        </p:nvSpPr>
        <p:spPr>
          <a:xfrm>
            <a:off x="250825" y="5012235"/>
            <a:ext cx="8642350" cy="7921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pPr marL="0" indent="0">
              <a:buNone/>
            </a:pP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*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Some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signal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words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Simple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Present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are: </a:t>
            </a:r>
            <a:b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every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day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/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month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/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week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always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usually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sometimes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...</a:t>
            </a:r>
          </a:p>
          <a:p>
            <a:pPr marL="0" indent="0">
              <a:buNone/>
            </a:pPr>
            <a:endParaRPr lang="es-ES" sz="2000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286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/>
          <p:cNvGrpSpPr/>
          <p:nvPr userDrawn="1"/>
        </p:nvGrpSpPr>
        <p:grpSpPr>
          <a:xfrm>
            <a:off x="2183" y="1691156"/>
            <a:ext cx="9141817" cy="4474148"/>
            <a:chOff x="2183" y="1519756"/>
            <a:chExt cx="9141817" cy="4474148"/>
          </a:xfrm>
        </p:grpSpPr>
        <p:grpSp>
          <p:nvGrpSpPr>
            <p:cNvPr id="2" name="Agrupar 1"/>
            <p:cNvGrpSpPr/>
            <p:nvPr userDrawn="1"/>
          </p:nvGrpSpPr>
          <p:grpSpPr>
            <a:xfrm>
              <a:off x="2183" y="1519756"/>
              <a:ext cx="9141817" cy="4285508"/>
              <a:chOff x="2183" y="263658"/>
              <a:chExt cx="9141817" cy="5541606"/>
            </a:xfrm>
          </p:grpSpPr>
          <p:grpSp>
            <p:nvGrpSpPr>
              <p:cNvPr id="3" name="Agrupar 2"/>
              <p:cNvGrpSpPr/>
              <p:nvPr userDrawn="1"/>
            </p:nvGrpSpPr>
            <p:grpSpPr>
              <a:xfrm>
                <a:off x="2183" y="263658"/>
                <a:ext cx="9141817" cy="1121734"/>
                <a:chOff x="2183" y="-141006"/>
                <a:chExt cx="9141817" cy="1121734"/>
              </a:xfrm>
            </p:grpSpPr>
            <p:sp>
              <p:nvSpPr>
                <p:cNvPr id="4" name="Rectángulo 3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5" name="Rectángulo 4"/>
                <p:cNvSpPr/>
                <p:nvPr/>
              </p:nvSpPr>
              <p:spPr>
                <a:xfrm>
                  <a:off x="2183" y="0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6" name="Rectángulo 5"/>
                <p:cNvSpPr/>
                <p:nvPr/>
              </p:nvSpPr>
              <p:spPr>
                <a:xfrm>
                  <a:off x="2183" y="-141006"/>
                  <a:ext cx="9141817" cy="606574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  <p:grpSp>
            <p:nvGrpSpPr>
              <p:cNvPr id="12" name="Agrupar 11"/>
              <p:cNvGrpSpPr/>
              <p:nvPr userDrawn="1"/>
            </p:nvGrpSpPr>
            <p:grpSpPr>
              <a:xfrm>
                <a:off x="2183" y="555483"/>
                <a:ext cx="9141817" cy="5249781"/>
                <a:chOff x="2183" y="-55511"/>
                <a:chExt cx="9141817" cy="1036239"/>
              </a:xfrm>
            </p:grpSpPr>
            <p:sp>
              <p:nvSpPr>
                <p:cNvPr id="13" name="Rectángulo 12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4" name="Rectángulo 13"/>
                <p:cNvSpPr/>
                <p:nvPr/>
              </p:nvSpPr>
              <p:spPr>
                <a:xfrm>
                  <a:off x="2183" y="-55511"/>
                  <a:ext cx="9141817" cy="95573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5" name="Rectángulo 14"/>
                <p:cNvSpPr/>
                <p:nvPr/>
              </p:nvSpPr>
              <p:spPr>
                <a:xfrm>
                  <a:off x="2183" y="44624"/>
                  <a:ext cx="9141817" cy="789068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</p:grpSp>
        <p:grpSp>
          <p:nvGrpSpPr>
            <p:cNvPr id="7" name="Agrupar 6"/>
            <p:cNvGrpSpPr/>
            <p:nvPr userDrawn="1"/>
          </p:nvGrpSpPr>
          <p:grpSpPr>
            <a:xfrm>
              <a:off x="2183" y="1844824"/>
              <a:ext cx="9141817" cy="4149080"/>
              <a:chOff x="2183" y="-3168352"/>
              <a:chExt cx="9141817" cy="4149080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2183" y="144016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2183" y="0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2183" y="-3168352"/>
                <a:ext cx="9141817" cy="3819550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</p:grpSp>
      <p:sp>
        <p:nvSpPr>
          <p:cNvPr id="20" name="Título 19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1296144"/>
          </a:xfrm>
        </p:spPr>
        <p:txBody>
          <a:bodyPr/>
          <a:lstStyle/>
          <a:p>
            <a:pPr marL="0" indent="0"/>
            <a:r>
              <a:rPr lang="es-ES" sz="4400" dirty="0">
                <a:solidFill>
                  <a:schemeClr val="bg1"/>
                </a:solidFill>
                <a:latin typeface="Arial Black"/>
                <a:cs typeface="Arial Black"/>
              </a:rPr>
              <a:t>SIMPLE PRESENT TENSE</a:t>
            </a:r>
            <a:br>
              <a:rPr lang="es-ES" sz="4400" dirty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s-ES" dirty="0" err="1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Arial"/>
                <a:cs typeface="Arial"/>
              </a:rPr>
              <a:t>routines</a:t>
            </a:r>
            <a:endParaRPr lang="es-E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Marcador de posición de imagen 15"/>
          <p:cNvSpPr>
            <a:spLocks noGrp="1"/>
          </p:cNvSpPr>
          <p:nvPr>
            <p:ph type="pic" sz="quarter" idx="10"/>
          </p:nvPr>
        </p:nvSpPr>
        <p:spPr>
          <a:xfrm>
            <a:off x="467544" y="1988840"/>
            <a:ext cx="8281169" cy="3816350"/>
          </a:xfrm>
          <a:prstGeom prst="rect">
            <a:avLst/>
          </a:prstGeom>
        </p:spPr>
        <p:txBody>
          <a:bodyPr vert="horz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12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/>
          <p:cNvGrpSpPr/>
          <p:nvPr userDrawn="1"/>
        </p:nvGrpSpPr>
        <p:grpSpPr>
          <a:xfrm>
            <a:off x="2183" y="1691156"/>
            <a:ext cx="9141817" cy="4474148"/>
            <a:chOff x="2183" y="1519756"/>
            <a:chExt cx="9141817" cy="4474148"/>
          </a:xfrm>
        </p:grpSpPr>
        <p:grpSp>
          <p:nvGrpSpPr>
            <p:cNvPr id="2" name="Agrupar 1"/>
            <p:cNvGrpSpPr/>
            <p:nvPr userDrawn="1"/>
          </p:nvGrpSpPr>
          <p:grpSpPr>
            <a:xfrm>
              <a:off x="2183" y="1519756"/>
              <a:ext cx="9141817" cy="4285508"/>
              <a:chOff x="2183" y="263658"/>
              <a:chExt cx="9141817" cy="5541606"/>
            </a:xfrm>
          </p:grpSpPr>
          <p:grpSp>
            <p:nvGrpSpPr>
              <p:cNvPr id="3" name="Agrupar 2"/>
              <p:cNvGrpSpPr/>
              <p:nvPr userDrawn="1"/>
            </p:nvGrpSpPr>
            <p:grpSpPr>
              <a:xfrm>
                <a:off x="2183" y="263658"/>
                <a:ext cx="9141817" cy="1121734"/>
                <a:chOff x="2183" y="-141006"/>
                <a:chExt cx="9141817" cy="1121734"/>
              </a:xfrm>
            </p:grpSpPr>
            <p:sp>
              <p:nvSpPr>
                <p:cNvPr id="4" name="Rectángulo 3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5" name="Rectángulo 4"/>
                <p:cNvSpPr/>
                <p:nvPr/>
              </p:nvSpPr>
              <p:spPr>
                <a:xfrm>
                  <a:off x="2183" y="0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6" name="Rectángulo 5"/>
                <p:cNvSpPr/>
                <p:nvPr/>
              </p:nvSpPr>
              <p:spPr>
                <a:xfrm>
                  <a:off x="2183" y="-141006"/>
                  <a:ext cx="9141817" cy="606574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  <p:grpSp>
            <p:nvGrpSpPr>
              <p:cNvPr id="12" name="Agrupar 11"/>
              <p:cNvGrpSpPr/>
              <p:nvPr userDrawn="1"/>
            </p:nvGrpSpPr>
            <p:grpSpPr>
              <a:xfrm>
                <a:off x="2183" y="555483"/>
                <a:ext cx="9141817" cy="5249781"/>
                <a:chOff x="2183" y="-55511"/>
                <a:chExt cx="9141817" cy="1036239"/>
              </a:xfrm>
            </p:grpSpPr>
            <p:sp>
              <p:nvSpPr>
                <p:cNvPr id="13" name="Rectángulo 12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4" name="Rectángulo 13"/>
                <p:cNvSpPr/>
                <p:nvPr/>
              </p:nvSpPr>
              <p:spPr>
                <a:xfrm>
                  <a:off x="2183" y="-55511"/>
                  <a:ext cx="9141817" cy="95573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5" name="Rectángulo 14"/>
                <p:cNvSpPr/>
                <p:nvPr/>
              </p:nvSpPr>
              <p:spPr>
                <a:xfrm>
                  <a:off x="2183" y="44624"/>
                  <a:ext cx="9141817" cy="789068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</p:grpSp>
        <p:grpSp>
          <p:nvGrpSpPr>
            <p:cNvPr id="7" name="Agrupar 6"/>
            <p:cNvGrpSpPr/>
            <p:nvPr userDrawn="1"/>
          </p:nvGrpSpPr>
          <p:grpSpPr>
            <a:xfrm>
              <a:off x="2183" y="1844824"/>
              <a:ext cx="9141817" cy="4149080"/>
              <a:chOff x="2183" y="-3168352"/>
              <a:chExt cx="9141817" cy="4149080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2183" y="144016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2183" y="0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2183" y="-3168352"/>
                <a:ext cx="9141817" cy="3819550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</p:grpSp>
      <p:sp>
        <p:nvSpPr>
          <p:cNvPr id="20" name="Título 19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1296144"/>
          </a:xfrm>
        </p:spPr>
        <p:txBody>
          <a:bodyPr/>
          <a:lstStyle/>
          <a:p>
            <a:pPr marL="0" indent="0"/>
            <a:r>
              <a:rPr lang="es-ES" sz="4400" dirty="0">
                <a:solidFill>
                  <a:schemeClr val="bg1"/>
                </a:solidFill>
                <a:latin typeface="Arial Black"/>
                <a:cs typeface="Arial Black"/>
              </a:rPr>
              <a:t>SIMPLE PRESENT TENSE</a:t>
            </a:r>
            <a:br>
              <a:rPr lang="es-ES" sz="4400" dirty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s-ES" dirty="0" err="1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Arial"/>
                <a:cs typeface="Arial"/>
              </a:rPr>
              <a:t>routines</a:t>
            </a:r>
            <a:endParaRPr lang="es-E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Marcador de posición de imagen 15"/>
          <p:cNvSpPr>
            <a:spLocks noGrp="1"/>
          </p:cNvSpPr>
          <p:nvPr>
            <p:ph type="pic" sz="quarter" idx="10"/>
          </p:nvPr>
        </p:nvSpPr>
        <p:spPr>
          <a:xfrm>
            <a:off x="467546" y="1772816"/>
            <a:ext cx="2160238" cy="2160240"/>
          </a:xfrm>
          <a:prstGeom prst="rect">
            <a:avLst/>
          </a:prstGeom>
        </p:spPr>
        <p:txBody>
          <a:bodyPr vert="horz"/>
          <a:lstStyle/>
          <a:p>
            <a:endParaRPr lang="es-ES"/>
          </a:p>
        </p:txBody>
      </p:sp>
      <p:sp>
        <p:nvSpPr>
          <p:cNvPr id="23" name="Marcador de posición de imagen 15"/>
          <p:cNvSpPr>
            <a:spLocks noGrp="1"/>
          </p:cNvSpPr>
          <p:nvPr>
            <p:ph type="pic" sz="quarter" idx="11"/>
          </p:nvPr>
        </p:nvSpPr>
        <p:spPr>
          <a:xfrm>
            <a:off x="2627784" y="1772816"/>
            <a:ext cx="2160238" cy="2160240"/>
          </a:xfrm>
          <a:prstGeom prst="rect">
            <a:avLst/>
          </a:prstGeom>
        </p:spPr>
        <p:txBody>
          <a:bodyPr vert="horz"/>
          <a:lstStyle/>
          <a:p>
            <a:endParaRPr lang="es-ES"/>
          </a:p>
        </p:txBody>
      </p:sp>
      <p:sp>
        <p:nvSpPr>
          <p:cNvPr id="24" name="Marcador de posición de imagen 15"/>
          <p:cNvSpPr>
            <a:spLocks noGrp="1"/>
          </p:cNvSpPr>
          <p:nvPr>
            <p:ph type="pic" sz="quarter" idx="12"/>
          </p:nvPr>
        </p:nvSpPr>
        <p:spPr>
          <a:xfrm>
            <a:off x="467546" y="3933056"/>
            <a:ext cx="2160238" cy="2160240"/>
          </a:xfrm>
          <a:prstGeom prst="rect">
            <a:avLst/>
          </a:prstGeom>
        </p:spPr>
        <p:txBody>
          <a:bodyPr vert="horz"/>
          <a:lstStyle/>
          <a:p>
            <a:endParaRPr lang="es-ES"/>
          </a:p>
        </p:txBody>
      </p:sp>
      <p:sp>
        <p:nvSpPr>
          <p:cNvPr id="25" name="Marcador de posición de imagen 15"/>
          <p:cNvSpPr>
            <a:spLocks noGrp="1"/>
          </p:cNvSpPr>
          <p:nvPr>
            <p:ph type="pic" sz="quarter" idx="13"/>
          </p:nvPr>
        </p:nvSpPr>
        <p:spPr>
          <a:xfrm>
            <a:off x="2627784" y="3933056"/>
            <a:ext cx="2160238" cy="2160240"/>
          </a:xfrm>
          <a:prstGeom prst="rect">
            <a:avLst/>
          </a:prstGeom>
        </p:spPr>
        <p:txBody>
          <a:bodyPr vert="horz"/>
          <a:lstStyle/>
          <a:p>
            <a:endParaRPr lang="es-ES"/>
          </a:p>
        </p:txBody>
      </p:sp>
      <p:sp>
        <p:nvSpPr>
          <p:cNvPr id="26" name="Rectangle 44"/>
          <p:cNvSpPr/>
          <p:nvPr userDrawn="1"/>
        </p:nvSpPr>
        <p:spPr bwMode="auto">
          <a:xfrm>
            <a:off x="5004048" y="5224686"/>
            <a:ext cx="3923928" cy="436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Rectangle 42"/>
          <p:cNvSpPr/>
          <p:nvPr userDrawn="1"/>
        </p:nvSpPr>
        <p:spPr bwMode="auto">
          <a:xfrm>
            <a:off x="5004048" y="4357663"/>
            <a:ext cx="3923928" cy="4349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44" name="Agrupar 58"/>
          <p:cNvGrpSpPr>
            <a:grpSpLocks/>
          </p:cNvGrpSpPr>
          <p:nvPr userDrawn="1"/>
        </p:nvGrpSpPr>
        <p:grpSpPr bwMode="auto">
          <a:xfrm>
            <a:off x="539552" y="1777528"/>
            <a:ext cx="553442" cy="571352"/>
            <a:chOff x="4133048" y="1052736"/>
            <a:chExt cx="5210089" cy="5376597"/>
          </a:xfrm>
        </p:grpSpPr>
        <p:grpSp>
          <p:nvGrpSpPr>
            <p:cNvPr id="45" name="Agrupar 59"/>
            <p:cNvGrpSpPr>
              <a:grpSpLocks/>
            </p:cNvGrpSpPr>
            <p:nvPr/>
          </p:nvGrpSpPr>
          <p:grpSpPr bwMode="auto">
            <a:xfrm>
              <a:off x="4283968" y="1052736"/>
              <a:ext cx="4975456" cy="4896544"/>
              <a:chOff x="107504" y="1052736"/>
              <a:chExt cx="4975456" cy="4896544"/>
            </a:xfrm>
          </p:grpSpPr>
          <p:sp>
            <p:nvSpPr>
              <p:cNvPr id="52" name="Oval 31"/>
              <p:cNvSpPr/>
              <p:nvPr/>
            </p:nvSpPr>
            <p:spPr bwMode="auto">
              <a:xfrm>
                <a:off x="108332" y="1052736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3" name="Oval 31"/>
              <p:cNvSpPr/>
              <p:nvPr/>
            </p:nvSpPr>
            <p:spPr bwMode="auto">
              <a:xfrm>
                <a:off x="251649" y="1128584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46" name="Agrupar 60"/>
            <p:cNvGrpSpPr>
              <a:grpSpLocks/>
            </p:cNvGrpSpPr>
            <p:nvPr/>
          </p:nvGrpSpPr>
          <p:grpSpPr bwMode="auto">
            <a:xfrm>
              <a:off x="4133048" y="1124744"/>
              <a:ext cx="5210089" cy="5304589"/>
              <a:chOff x="107504" y="1052736"/>
              <a:chExt cx="5210089" cy="5304589"/>
            </a:xfrm>
          </p:grpSpPr>
          <p:sp>
            <p:nvSpPr>
              <p:cNvPr id="47" name="Oval 31"/>
              <p:cNvSpPr/>
              <p:nvPr/>
            </p:nvSpPr>
            <p:spPr bwMode="auto">
              <a:xfrm>
                <a:off x="107504" y="1056574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48" name="Oval 31"/>
              <p:cNvSpPr/>
              <p:nvPr/>
            </p:nvSpPr>
            <p:spPr bwMode="auto">
              <a:xfrm>
                <a:off x="250821" y="11324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49" name="Oval 31"/>
              <p:cNvSpPr/>
              <p:nvPr/>
            </p:nvSpPr>
            <p:spPr bwMode="auto">
              <a:xfrm>
                <a:off x="267682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0" name="Oval 31"/>
              <p:cNvSpPr/>
              <p:nvPr/>
            </p:nvSpPr>
            <p:spPr bwMode="auto">
              <a:xfrm>
                <a:off x="486877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1" name="Oval 31"/>
              <p:cNvSpPr/>
              <p:nvPr/>
            </p:nvSpPr>
            <p:spPr bwMode="auto">
              <a:xfrm>
                <a:off x="267682" y="1536926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sp>
        <p:nvSpPr>
          <p:cNvPr id="54" name="Marcador de texto 65"/>
          <p:cNvSpPr>
            <a:spLocks noGrp="1"/>
          </p:cNvSpPr>
          <p:nvPr>
            <p:ph type="body" sz="quarter" idx="15" hasCustomPrompt="1"/>
          </p:nvPr>
        </p:nvSpPr>
        <p:spPr>
          <a:xfrm>
            <a:off x="610228" y="1882816"/>
            <a:ext cx="412100" cy="3611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F5235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pt-BR" dirty="0"/>
              <a:t>1</a:t>
            </a:r>
          </a:p>
        </p:txBody>
      </p:sp>
      <p:grpSp>
        <p:nvGrpSpPr>
          <p:cNvPr id="55" name="Agrupar 58"/>
          <p:cNvGrpSpPr>
            <a:grpSpLocks/>
          </p:cNvGrpSpPr>
          <p:nvPr userDrawn="1"/>
        </p:nvGrpSpPr>
        <p:grpSpPr bwMode="auto">
          <a:xfrm>
            <a:off x="2794422" y="1777528"/>
            <a:ext cx="553442" cy="571352"/>
            <a:chOff x="4133048" y="1052736"/>
            <a:chExt cx="5210089" cy="5376597"/>
          </a:xfrm>
        </p:grpSpPr>
        <p:grpSp>
          <p:nvGrpSpPr>
            <p:cNvPr id="56" name="Agrupar 59"/>
            <p:cNvGrpSpPr>
              <a:grpSpLocks/>
            </p:cNvGrpSpPr>
            <p:nvPr/>
          </p:nvGrpSpPr>
          <p:grpSpPr bwMode="auto">
            <a:xfrm>
              <a:off x="4283968" y="1052736"/>
              <a:ext cx="4975456" cy="4896544"/>
              <a:chOff x="107504" y="1052736"/>
              <a:chExt cx="4975456" cy="4896544"/>
            </a:xfrm>
          </p:grpSpPr>
          <p:sp>
            <p:nvSpPr>
              <p:cNvPr id="63" name="Oval 31"/>
              <p:cNvSpPr/>
              <p:nvPr/>
            </p:nvSpPr>
            <p:spPr bwMode="auto">
              <a:xfrm>
                <a:off x="108332" y="1052736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4" name="Oval 31"/>
              <p:cNvSpPr/>
              <p:nvPr/>
            </p:nvSpPr>
            <p:spPr bwMode="auto">
              <a:xfrm>
                <a:off x="251649" y="1128584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57" name="Agrupar 60"/>
            <p:cNvGrpSpPr>
              <a:grpSpLocks/>
            </p:cNvGrpSpPr>
            <p:nvPr/>
          </p:nvGrpSpPr>
          <p:grpSpPr bwMode="auto">
            <a:xfrm>
              <a:off x="4133048" y="1124744"/>
              <a:ext cx="5210089" cy="5304589"/>
              <a:chOff x="107504" y="1052736"/>
              <a:chExt cx="5210089" cy="5304589"/>
            </a:xfrm>
          </p:grpSpPr>
          <p:sp>
            <p:nvSpPr>
              <p:cNvPr id="58" name="Oval 31"/>
              <p:cNvSpPr/>
              <p:nvPr/>
            </p:nvSpPr>
            <p:spPr bwMode="auto">
              <a:xfrm>
                <a:off x="107504" y="1056574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9" name="Oval 31"/>
              <p:cNvSpPr/>
              <p:nvPr/>
            </p:nvSpPr>
            <p:spPr bwMode="auto">
              <a:xfrm>
                <a:off x="250821" y="11324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0" name="Oval 31"/>
              <p:cNvSpPr/>
              <p:nvPr/>
            </p:nvSpPr>
            <p:spPr bwMode="auto">
              <a:xfrm>
                <a:off x="267682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1" name="Oval 31"/>
              <p:cNvSpPr/>
              <p:nvPr/>
            </p:nvSpPr>
            <p:spPr bwMode="auto">
              <a:xfrm>
                <a:off x="486877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2" name="Oval 31"/>
              <p:cNvSpPr/>
              <p:nvPr/>
            </p:nvSpPr>
            <p:spPr bwMode="auto">
              <a:xfrm>
                <a:off x="267682" y="1536926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sp>
        <p:nvSpPr>
          <p:cNvPr id="65" name="Marcador de texto 65"/>
          <p:cNvSpPr>
            <a:spLocks noGrp="1"/>
          </p:cNvSpPr>
          <p:nvPr>
            <p:ph type="body" sz="quarter" idx="16" hasCustomPrompt="1"/>
          </p:nvPr>
        </p:nvSpPr>
        <p:spPr>
          <a:xfrm>
            <a:off x="2865098" y="1882816"/>
            <a:ext cx="412100" cy="3611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F5235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pt-BR" dirty="0"/>
              <a:t>1</a:t>
            </a:r>
          </a:p>
        </p:txBody>
      </p:sp>
      <p:grpSp>
        <p:nvGrpSpPr>
          <p:cNvPr id="80" name="Agrupar 58"/>
          <p:cNvGrpSpPr>
            <a:grpSpLocks/>
          </p:cNvGrpSpPr>
          <p:nvPr userDrawn="1"/>
        </p:nvGrpSpPr>
        <p:grpSpPr bwMode="auto">
          <a:xfrm>
            <a:off x="539552" y="4005064"/>
            <a:ext cx="553442" cy="571352"/>
            <a:chOff x="4133048" y="1052736"/>
            <a:chExt cx="5210089" cy="5376597"/>
          </a:xfrm>
        </p:grpSpPr>
        <p:grpSp>
          <p:nvGrpSpPr>
            <p:cNvPr id="81" name="Agrupar 59"/>
            <p:cNvGrpSpPr>
              <a:grpSpLocks/>
            </p:cNvGrpSpPr>
            <p:nvPr/>
          </p:nvGrpSpPr>
          <p:grpSpPr bwMode="auto">
            <a:xfrm>
              <a:off x="4283968" y="1052736"/>
              <a:ext cx="4975456" cy="4896544"/>
              <a:chOff x="107504" y="1052736"/>
              <a:chExt cx="4975456" cy="4896544"/>
            </a:xfrm>
          </p:grpSpPr>
          <p:sp>
            <p:nvSpPr>
              <p:cNvPr id="88" name="Oval 31"/>
              <p:cNvSpPr/>
              <p:nvPr/>
            </p:nvSpPr>
            <p:spPr bwMode="auto">
              <a:xfrm>
                <a:off x="108332" y="1052736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9" name="Oval 31"/>
              <p:cNvSpPr/>
              <p:nvPr/>
            </p:nvSpPr>
            <p:spPr bwMode="auto">
              <a:xfrm>
                <a:off x="251649" y="1128584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82" name="Agrupar 60"/>
            <p:cNvGrpSpPr>
              <a:grpSpLocks/>
            </p:cNvGrpSpPr>
            <p:nvPr/>
          </p:nvGrpSpPr>
          <p:grpSpPr bwMode="auto">
            <a:xfrm>
              <a:off x="4133048" y="1124744"/>
              <a:ext cx="5210089" cy="5304589"/>
              <a:chOff x="107504" y="1052736"/>
              <a:chExt cx="5210089" cy="5304589"/>
            </a:xfrm>
          </p:grpSpPr>
          <p:sp>
            <p:nvSpPr>
              <p:cNvPr id="83" name="Oval 31"/>
              <p:cNvSpPr/>
              <p:nvPr/>
            </p:nvSpPr>
            <p:spPr bwMode="auto">
              <a:xfrm>
                <a:off x="107504" y="1056574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4" name="Oval 31"/>
              <p:cNvSpPr/>
              <p:nvPr/>
            </p:nvSpPr>
            <p:spPr bwMode="auto">
              <a:xfrm>
                <a:off x="250821" y="11324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5" name="Oval 31"/>
              <p:cNvSpPr/>
              <p:nvPr/>
            </p:nvSpPr>
            <p:spPr bwMode="auto">
              <a:xfrm>
                <a:off x="267682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6" name="Oval 31"/>
              <p:cNvSpPr/>
              <p:nvPr/>
            </p:nvSpPr>
            <p:spPr bwMode="auto">
              <a:xfrm>
                <a:off x="486877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7" name="Oval 31"/>
              <p:cNvSpPr/>
              <p:nvPr/>
            </p:nvSpPr>
            <p:spPr bwMode="auto">
              <a:xfrm>
                <a:off x="267682" y="1536926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sp>
        <p:nvSpPr>
          <p:cNvPr id="90" name="Marcador de texto 65"/>
          <p:cNvSpPr>
            <a:spLocks noGrp="1"/>
          </p:cNvSpPr>
          <p:nvPr>
            <p:ph type="body" sz="quarter" idx="17" hasCustomPrompt="1"/>
          </p:nvPr>
        </p:nvSpPr>
        <p:spPr>
          <a:xfrm>
            <a:off x="610228" y="4110352"/>
            <a:ext cx="412100" cy="3611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F5235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pt-BR" dirty="0"/>
              <a:t>1</a:t>
            </a:r>
          </a:p>
        </p:txBody>
      </p:sp>
      <p:grpSp>
        <p:nvGrpSpPr>
          <p:cNvPr id="91" name="Agrupar 58"/>
          <p:cNvGrpSpPr>
            <a:grpSpLocks/>
          </p:cNvGrpSpPr>
          <p:nvPr userDrawn="1"/>
        </p:nvGrpSpPr>
        <p:grpSpPr bwMode="auto">
          <a:xfrm>
            <a:off x="2794422" y="4005064"/>
            <a:ext cx="553442" cy="571352"/>
            <a:chOff x="4133048" y="1052736"/>
            <a:chExt cx="5210089" cy="5376597"/>
          </a:xfrm>
        </p:grpSpPr>
        <p:grpSp>
          <p:nvGrpSpPr>
            <p:cNvPr id="92" name="Agrupar 59"/>
            <p:cNvGrpSpPr>
              <a:grpSpLocks/>
            </p:cNvGrpSpPr>
            <p:nvPr/>
          </p:nvGrpSpPr>
          <p:grpSpPr bwMode="auto">
            <a:xfrm>
              <a:off x="4283968" y="1052736"/>
              <a:ext cx="4975456" cy="4896544"/>
              <a:chOff x="107504" y="1052736"/>
              <a:chExt cx="4975456" cy="4896544"/>
            </a:xfrm>
          </p:grpSpPr>
          <p:sp>
            <p:nvSpPr>
              <p:cNvPr id="99" name="Oval 31"/>
              <p:cNvSpPr/>
              <p:nvPr/>
            </p:nvSpPr>
            <p:spPr bwMode="auto">
              <a:xfrm>
                <a:off x="108332" y="1052736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0" name="Oval 31"/>
              <p:cNvSpPr/>
              <p:nvPr/>
            </p:nvSpPr>
            <p:spPr bwMode="auto">
              <a:xfrm>
                <a:off x="251649" y="1128584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93" name="Agrupar 60"/>
            <p:cNvGrpSpPr>
              <a:grpSpLocks/>
            </p:cNvGrpSpPr>
            <p:nvPr/>
          </p:nvGrpSpPr>
          <p:grpSpPr bwMode="auto">
            <a:xfrm>
              <a:off x="4133048" y="1124744"/>
              <a:ext cx="5210089" cy="5304589"/>
              <a:chOff x="107504" y="1052736"/>
              <a:chExt cx="5210089" cy="5304589"/>
            </a:xfrm>
          </p:grpSpPr>
          <p:sp>
            <p:nvSpPr>
              <p:cNvPr id="94" name="Oval 31"/>
              <p:cNvSpPr/>
              <p:nvPr/>
            </p:nvSpPr>
            <p:spPr bwMode="auto">
              <a:xfrm>
                <a:off x="107504" y="1056574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5" name="Oval 31"/>
              <p:cNvSpPr/>
              <p:nvPr/>
            </p:nvSpPr>
            <p:spPr bwMode="auto">
              <a:xfrm>
                <a:off x="250821" y="11324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6" name="Oval 31"/>
              <p:cNvSpPr/>
              <p:nvPr/>
            </p:nvSpPr>
            <p:spPr bwMode="auto">
              <a:xfrm>
                <a:off x="267682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7" name="Oval 31"/>
              <p:cNvSpPr/>
              <p:nvPr/>
            </p:nvSpPr>
            <p:spPr bwMode="auto">
              <a:xfrm>
                <a:off x="486877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8" name="Oval 31"/>
              <p:cNvSpPr/>
              <p:nvPr/>
            </p:nvSpPr>
            <p:spPr bwMode="auto">
              <a:xfrm>
                <a:off x="267682" y="1536926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sp>
        <p:nvSpPr>
          <p:cNvPr id="101" name="Marcador de texto 65"/>
          <p:cNvSpPr>
            <a:spLocks noGrp="1"/>
          </p:cNvSpPr>
          <p:nvPr>
            <p:ph type="body" sz="quarter" idx="18" hasCustomPrompt="1"/>
          </p:nvPr>
        </p:nvSpPr>
        <p:spPr>
          <a:xfrm>
            <a:off x="2865098" y="4110352"/>
            <a:ext cx="412100" cy="3611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F5235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pt-BR" dirty="0"/>
              <a:t>1</a:t>
            </a:r>
          </a:p>
        </p:txBody>
      </p:sp>
      <p:sp>
        <p:nvSpPr>
          <p:cNvPr id="103" name="Marcador de contenido 26"/>
          <p:cNvSpPr>
            <a:spLocks noGrp="1"/>
          </p:cNvSpPr>
          <p:nvPr>
            <p:ph sz="quarter" idx="19"/>
          </p:nvPr>
        </p:nvSpPr>
        <p:spPr>
          <a:xfrm>
            <a:off x="5076055" y="2133722"/>
            <a:ext cx="3817119" cy="1439294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pPr marL="0" indent="0">
              <a:buNone/>
            </a:pP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*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Some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signal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words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Simple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Present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are: </a:t>
            </a:r>
            <a:b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every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day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/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month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/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week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always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usually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>
                <a:solidFill>
                  <a:srgbClr val="595959"/>
                </a:solidFill>
                <a:latin typeface="Arial"/>
                <a:cs typeface="Arial"/>
              </a:rPr>
              <a:t>sometimes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...</a:t>
            </a:r>
          </a:p>
          <a:p>
            <a:pPr marL="0" indent="0">
              <a:buNone/>
            </a:pPr>
            <a:endParaRPr lang="es-ES" sz="20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20" hasCustomPrompt="1"/>
          </p:nvPr>
        </p:nvSpPr>
        <p:spPr>
          <a:xfrm>
            <a:off x="5076825" y="3933825"/>
            <a:ext cx="3816350" cy="2016125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30000"/>
              </a:lnSpc>
              <a:spcBef>
                <a:spcPct val="20000"/>
              </a:spcBef>
              <a:buFont typeface="Arial" charset="0"/>
              <a:buNone/>
              <a:defRPr sz="3200"/>
            </a:lvl1pPr>
          </a:lstStyle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WALK THE DOG WITH HER BROTHER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PLAY BASEBALL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 TO BED AT 10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GRANDMA / COOK BADLY</a:t>
            </a:r>
          </a:p>
        </p:txBody>
      </p:sp>
    </p:spTree>
    <p:extLst>
      <p:ext uri="{BB962C8B-B14F-4D97-AF65-F5344CB8AC3E}">
        <p14:creationId xmlns:p14="http://schemas.microsoft.com/office/powerpoint/2010/main" val="173880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/>
          <p:cNvGrpSpPr/>
          <p:nvPr userDrawn="1"/>
        </p:nvGrpSpPr>
        <p:grpSpPr>
          <a:xfrm>
            <a:off x="2183" y="1691156"/>
            <a:ext cx="9141817" cy="4474148"/>
            <a:chOff x="2183" y="1519756"/>
            <a:chExt cx="9141817" cy="4474148"/>
          </a:xfrm>
        </p:grpSpPr>
        <p:grpSp>
          <p:nvGrpSpPr>
            <p:cNvPr id="2" name="Agrupar 1"/>
            <p:cNvGrpSpPr/>
            <p:nvPr userDrawn="1"/>
          </p:nvGrpSpPr>
          <p:grpSpPr>
            <a:xfrm>
              <a:off x="2183" y="1519756"/>
              <a:ext cx="9141817" cy="4285508"/>
              <a:chOff x="2183" y="263658"/>
              <a:chExt cx="9141817" cy="5541606"/>
            </a:xfrm>
          </p:grpSpPr>
          <p:grpSp>
            <p:nvGrpSpPr>
              <p:cNvPr id="3" name="Agrupar 2"/>
              <p:cNvGrpSpPr/>
              <p:nvPr userDrawn="1"/>
            </p:nvGrpSpPr>
            <p:grpSpPr>
              <a:xfrm>
                <a:off x="2183" y="263658"/>
                <a:ext cx="9141817" cy="1121734"/>
                <a:chOff x="2183" y="-141006"/>
                <a:chExt cx="9141817" cy="1121734"/>
              </a:xfrm>
            </p:grpSpPr>
            <p:sp>
              <p:nvSpPr>
                <p:cNvPr id="4" name="Rectángulo 3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5" name="Rectángulo 4"/>
                <p:cNvSpPr/>
                <p:nvPr/>
              </p:nvSpPr>
              <p:spPr>
                <a:xfrm>
                  <a:off x="2183" y="0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6" name="Rectángulo 5"/>
                <p:cNvSpPr/>
                <p:nvPr/>
              </p:nvSpPr>
              <p:spPr>
                <a:xfrm>
                  <a:off x="2183" y="-141006"/>
                  <a:ext cx="9141817" cy="606574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  <p:grpSp>
            <p:nvGrpSpPr>
              <p:cNvPr id="12" name="Agrupar 11"/>
              <p:cNvGrpSpPr/>
              <p:nvPr userDrawn="1"/>
            </p:nvGrpSpPr>
            <p:grpSpPr>
              <a:xfrm>
                <a:off x="2183" y="555483"/>
                <a:ext cx="9141817" cy="5249781"/>
                <a:chOff x="2183" y="-55511"/>
                <a:chExt cx="9141817" cy="1036239"/>
              </a:xfrm>
            </p:grpSpPr>
            <p:sp>
              <p:nvSpPr>
                <p:cNvPr id="13" name="Rectángulo 12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4" name="Rectángulo 13"/>
                <p:cNvSpPr/>
                <p:nvPr/>
              </p:nvSpPr>
              <p:spPr>
                <a:xfrm>
                  <a:off x="2183" y="-55511"/>
                  <a:ext cx="9141817" cy="95573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5" name="Rectángulo 14"/>
                <p:cNvSpPr/>
                <p:nvPr/>
              </p:nvSpPr>
              <p:spPr>
                <a:xfrm>
                  <a:off x="2183" y="44624"/>
                  <a:ext cx="9141817" cy="789068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</p:grpSp>
        <p:grpSp>
          <p:nvGrpSpPr>
            <p:cNvPr id="7" name="Agrupar 6"/>
            <p:cNvGrpSpPr/>
            <p:nvPr userDrawn="1"/>
          </p:nvGrpSpPr>
          <p:grpSpPr>
            <a:xfrm>
              <a:off x="2183" y="1844824"/>
              <a:ext cx="9141817" cy="4149080"/>
              <a:chOff x="2183" y="-3168352"/>
              <a:chExt cx="9141817" cy="4149080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2183" y="144016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2183" y="0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2183" y="-3168352"/>
                <a:ext cx="9141817" cy="3819550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</p:grpSp>
      <p:sp>
        <p:nvSpPr>
          <p:cNvPr id="20" name="Título 19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1296144"/>
          </a:xfrm>
        </p:spPr>
        <p:txBody>
          <a:bodyPr/>
          <a:lstStyle/>
          <a:p>
            <a:pPr marL="0" indent="0"/>
            <a:r>
              <a:rPr lang="es-ES" sz="4400" dirty="0">
                <a:solidFill>
                  <a:schemeClr val="bg1"/>
                </a:solidFill>
                <a:latin typeface="Arial Black"/>
                <a:cs typeface="Arial Black"/>
              </a:rPr>
              <a:t>SIMPLE PRESENT TENSE</a:t>
            </a:r>
            <a:br>
              <a:rPr lang="es-ES" sz="4400" dirty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s-ES" dirty="0" err="1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Arial"/>
                <a:cs typeface="Arial"/>
              </a:rPr>
              <a:t>routines</a:t>
            </a:r>
            <a:endParaRPr lang="es-E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Marcador de posición de imagen 15"/>
          <p:cNvSpPr>
            <a:spLocks noGrp="1"/>
          </p:cNvSpPr>
          <p:nvPr>
            <p:ph type="pic" sz="quarter" idx="10"/>
          </p:nvPr>
        </p:nvSpPr>
        <p:spPr>
          <a:xfrm>
            <a:off x="539556" y="2060848"/>
            <a:ext cx="3816418" cy="3816422"/>
          </a:xfrm>
          <a:prstGeom prst="rect">
            <a:avLst/>
          </a:prstGeom>
        </p:spPr>
        <p:txBody>
          <a:bodyPr vert="horz"/>
          <a:lstStyle/>
          <a:p>
            <a:endParaRPr lang="es-ES"/>
          </a:p>
        </p:txBody>
      </p:sp>
      <p:sp>
        <p:nvSpPr>
          <p:cNvPr id="26" name="Rectangle 44"/>
          <p:cNvSpPr/>
          <p:nvPr userDrawn="1"/>
        </p:nvSpPr>
        <p:spPr bwMode="auto">
          <a:xfrm>
            <a:off x="4788024" y="5368032"/>
            <a:ext cx="3923928" cy="436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Rectangle 42"/>
          <p:cNvSpPr/>
          <p:nvPr userDrawn="1"/>
        </p:nvSpPr>
        <p:spPr bwMode="auto">
          <a:xfrm>
            <a:off x="4788024" y="4501009"/>
            <a:ext cx="3923928" cy="4349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" name="Marcador de contenido 26"/>
          <p:cNvSpPr>
            <a:spLocks noGrp="1"/>
          </p:cNvSpPr>
          <p:nvPr>
            <p:ph sz="quarter" idx="19" hasCustomPrompt="1"/>
          </p:nvPr>
        </p:nvSpPr>
        <p:spPr>
          <a:xfrm>
            <a:off x="4860031" y="2277068"/>
            <a:ext cx="4067945" cy="1439294"/>
          </a:xfrm>
          <a:prstGeom prst="rect">
            <a:avLst/>
          </a:prstGeom>
        </p:spPr>
        <p:txBody>
          <a:bodyPr vert="horz"/>
          <a:lstStyle>
            <a:lvl1pPr>
              <a:defRPr sz="2800" baseline="0">
                <a:latin typeface="Arial Black"/>
                <a:cs typeface="Arial Black"/>
              </a:defRPr>
            </a:lvl1pPr>
          </a:lstStyle>
          <a:p>
            <a:pPr marL="0" indent="0">
              <a:buNone/>
            </a:pPr>
            <a:r>
              <a:rPr lang="es-ES" dirty="0" err="1"/>
              <a:t>Associate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one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phrases</a:t>
            </a:r>
            <a:r>
              <a:rPr lang="es-ES" dirty="0"/>
              <a:t> </a:t>
            </a:r>
            <a:r>
              <a:rPr lang="es-ES" dirty="0" err="1"/>
              <a:t>below</a:t>
            </a:r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20" hasCustomPrompt="1"/>
          </p:nvPr>
        </p:nvSpPr>
        <p:spPr>
          <a:xfrm>
            <a:off x="4932114" y="4077171"/>
            <a:ext cx="3816350" cy="2016125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30000"/>
              </a:lnSpc>
              <a:spcBef>
                <a:spcPct val="20000"/>
              </a:spcBef>
              <a:buFont typeface="Arial" charset="0"/>
              <a:buNone/>
              <a:defRPr sz="3200"/>
            </a:lvl1pPr>
          </a:lstStyle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WALK THE DOG WITH HER BROTHER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PLAY BASEBALL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 TO BED AT 10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GRANDMA / COOK BADLY</a:t>
            </a:r>
          </a:p>
        </p:txBody>
      </p:sp>
    </p:spTree>
    <p:extLst>
      <p:ext uri="{BB962C8B-B14F-4D97-AF65-F5344CB8AC3E}">
        <p14:creationId xmlns:p14="http://schemas.microsoft.com/office/powerpoint/2010/main" val="179321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188640"/>
            <a:ext cx="8229600" cy="70609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z="4400" b="1" dirty="0">
                <a:solidFill>
                  <a:srgbClr val="F93F63"/>
                </a:solidFill>
                <a:latin typeface="Arial Black" charset="0"/>
                <a:cs typeface="Arial Black" charset="0"/>
              </a:rPr>
              <a:t>ON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23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F523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93F63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468313" y="6669088"/>
            <a:ext cx="8207375" cy="0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3635375" y="6381750"/>
            <a:ext cx="1873250" cy="476250"/>
          </a:xfrm>
          <a:prstGeom prst="rect">
            <a:avLst/>
          </a:prstGeom>
          <a:solidFill>
            <a:srgbClr val="F523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2" name="Imagen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532563"/>
            <a:ext cx="1295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55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467544" y="1700808"/>
            <a:ext cx="8280920" cy="3528392"/>
          </a:xfrm>
        </p:spPr>
        <p:txBody>
          <a:bodyPr/>
          <a:lstStyle/>
          <a:p>
            <a:pPr marL="400050" lvl="1" indent="0" algn="ctr">
              <a:buNone/>
            </a:pPr>
            <a:r>
              <a:rPr lang="es-ES" sz="6000" dirty="0">
                <a:solidFill>
                  <a:srgbClr val="FFFFFF"/>
                </a:solidFill>
                <a:latin typeface="Arial Black"/>
                <a:cs typeface="Arial"/>
              </a:rPr>
              <a:t>RULES </a:t>
            </a:r>
          </a:p>
          <a:p>
            <a:pPr marL="400050" lvl="1" indent="0" algn="ctr">
              <a:buNone/>
            </a:pPr>
            <a:r>
              <a:rPr lang="es-ES" sz="6000" dirty="0">
                <a:solidFill>
                  <a:srgbClr val="FFFFFF"/>
                </a:solidFill>
                <a:latin typeface="Arial Black"/>
                <a:cs typeface="Arial"/>
              </a:rPr>
              <a:t>AND </a:t>
            </a:r>
          </a:p>
          <a:p>
            <a:pPr marL="400050" lvl="1" indent="0" algn="ctr">
              <a:buNone/>
            </a:pPr>
            <a:r>
              <a:rPr lang="es-ES" sz="6000" dirty="0">
                <a:solidFill>
                  <a:srgbClr val="FFFFFF"/>
                </a:solidFill>
                <a:latin typeface="Arial Black"/>
                <a:cs typeface="Arial"/>
              </a:rPr>
              <a:t>REGULATIONS</a:t>
            </a:r>
            <a:endParaRPr lang="es-ES" sz="6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4"/>
          <p:cNvSpPr txBox="1">
            <a:spLocks/>
          </p:cNvSpPr>
          <p:nvPr/>
        </p:nvSpPr>
        <p:spPr>
          <a:xfrm>
            <a:off x="539552" y="5085184"/>
            <a:ext cx="3456384" cy="792088"/>
          </a:xfrm>
          <a:prstGeom prst="rect">
            <a:avLst/>
          </a:prstGeom>
        </p:spPr>
        <p:txBody>
          <a:bodyPr vert="horz"/>
          <a:lstStyle/>
          <a:p>
            <a:pPr lvl="0">
              <a:spcBef>
                <a:spcPct val="20000"/>
              </a:spcBef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Marcador de texto 4"/>
          <p:cNvSpPr txBox="1">
            <a:spLocks/>
          </p:cNvSpPr>
          <p:nvPr/>
        </p:nvSpPr>
        <p:spPr>
          <a:xfrm>
            <a:off x="691952" y="5237584"/>
            <a:ext cx="3456384" cy="792088"/>
          </a:xfrm>
          <a:prstGeom prst="rect">
            <a:avLst/>
          </a:prstGeom>
        </p:spPr>
        <p:txBody>
          <a:bodyPr vert="horz"/>
          <a:lstStyle/>
          <a:p>
            <a:pPr lvl="0">
              <a:spcBef>
                <a:spcPct val="20000"/>
              </a:spcBef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Marcador de texto 4"/>
          <p:cNvSpPr txBox="1">
            <a:spLocks/>
          </p:cNvSpPr>
          <p:nvPr/>
        </p:nvSpPr>
        <p:spPr>
          <a:xfrm>
            <a:off x="539552" y="476672"/>
            <a:ext cx="8136905" cy="1296094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dirty="0" err="1">
                <a:solidFill>
                  <a:schemeClr val="bg1"/>
                </a:solidFill>
                <a:latin typeface="Arial Black" pitchFamily="34" charset="0"/>
                <a:cs typeface="Arial"/>
              </a:rPr>
              <a:t>Check</a:t>
            </a:r>
            <a:r>
              <a:rPr lang="es-ES" sz="4400" dirty="0">
                <a:solidFill>
                  <a:schemeClr val="bg1"/>
                </a:solidFill>
                <a:latin typeface="Arial Black" pitchFamily="34" charset="0"/>
                <a:cs typeface="Arial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91952" y="2060798"/>
            <a:ext cx="7768480" cy="1897778"/>
            <a:chOff x="691952" y="2060798"/>
            <a:chExt cx="7768480" cy="1897778"/>
          </a:xfrm>
        </p:grpSpPr>
        <p:sp>
          <p:nvSpPr>
            <p:cNvPr id="17" name="Espaço Reservado para Texto 12"/>
            <p:cNvSpPr txBox="1">
              <a:spLocks/>
            </p:cNvSpPr>
            <p:nvPr/>
          </p:nvSpPr>
          <p:spPr>
            <a:xfrm>
              <a:off x="3635896" y="2685651"/>
              <a:ext cx="4824536" cy="648072"/>
            </a:xfrm>
            <a:prstGeom prst="rect">
              <a:avLst/>
            </a:prstGeom>
          </p:spPr>
          <p:txBody>
            <a:bodyPr vert="horz"/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3200"/>
                <a:t> </a:t>
              </a: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You have to study harder.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1952" y="2060798"/>
              <a:ext cx="2808312" cy="1897778"/>
            </a:xfrm>
            <a:prstGeom prst="rect">
              <a:avLst/>
            </a:prstGeom>
            <a:noFill/>
          </p:spPr>
        </p:pic>
      </p:grpSp>
      <p:grpSp>
        <p:nvGrpSpPr>
          <p:cNvPr id="3" name="Group 2"/>
          <p:cNvGrpSpPr/>
          <p:nvPr/>
        </p:nvGrpSpPr>
        <p:grpSpPr>
          <a:xfrm>
            <a:off x="692789" y="4041111"/>
            <a:ext cx="7767643" cy="1783345"/>
            <a:chOff x="692789" y="4041111"/>
            <a:chExt cx="7767643" cy="1783345"/>
          </a:xfrm>
        </p:grpSpPr>
        <p:sp>
          <p:nvSpPr>
            <p:cNvPr id="18" name="Espaço Reservado para Texto 12"/>
            <p:cNvSpPr txBox="1">
              <a:spLocks/>
            </p:cNvSpPr>
            <p:nvPr/>
          </p:nvSpPr>
          <p:spPr>
            <a:xfrm>
              <a:off x="3635896" y="4653845"/>
              <a:ext cx="4824536" cy="648072"/>
            </a:xfrm>
            <a:prstGeom prst="rect">
              <a:avLst/>
            </a:prstGeom>
          </p:spPr>
          <p:txBody>
            <a:bodyPr vert="horz"/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3200"/>
                <a:t> You should be quiet here.</a:t>
              </a:r>
              <a:endParaRPr kumimoji="0" lang="en-US" sz="3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2789" y="4041111"/>
              <a:ext cx="2807475" cy="178334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961296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4"/>
          <p:cNvSpPr txBox="1">
            <a:spLocks/>
          </p:cNvSpPr>
          <p:nvPr/>
        </p:nvSpPr>
        <p:spPr>
          <a:xfrm>
            <a:off x="505948" y="467196"/>
            <a:ext cx="8136905" cy="1296094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dirty="0">
                <a:solidFill>
                  <a:schemeClr val="bg1"/>
                </a:solidFill>
                <a:latin typeface="Arial Black" pitchFamily="34" charset="0"/>
                <a:cs typeface="Arial"/>
              </a:rPr>
              <a:t>Complete.</a:t>
            </a:r>
          </a:p>
        </p:txBody>
      </p:sp>
      <p:sp>
        <p:nvSpPr>
          <p:cNvPr id="7" name="Marcador de texto 4"/>
          <p:cNvSpPr txBox="1">
            <a:spLocks/>
          </p:cNvSpPr>
          <p:nvPr/>
        </p:nvSpPr>
        <p:spPr>
          <a:xfrm>
            <a:off x="539552" y="5085184"/>
            <a:ext cx="3456384" cy="792088"/>
          </a:xfrm>
          <a:prstGeom prst="rect">
            <a:avLst/>
          </a:prstGeom>
        </p:spPr>
        <p:txBody>
          <a:bodyPr vert="horz"/>
          <a:lstStyle/>
          <a:p>
            <a:pPr lvl="0">
              <a:spcBef>
                <a:spcPct val="20000"/>
              </a:spcBef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Marcador de texto 4"/>
          <p:cNvSpPr txBox="1">
            <a:spLocks/>
          </p:cNvSpPr>
          <p:nvPr/>
        </p:nvSpPr>
        <p:spPr>
          <a:xfrm>
            <a:off x="691952" y="5237584"/>
            <a:ext cx="3456384" cy="792088"/>
          </a:xfrm>
          <a:prstGeom prst="rect">
            <a:avLst/>
          </a:prstGeom>
        </p:spPr>
        <p:txBody>
          <a:bodyPr vert="horz"/>
          <a:lstStyle/>
          <a:p>
            <a:pPr lvl="0">
              <a:spcBef>
                <a:spcPct val="20000"/>
              </a:spcBef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0"/>
          </p:nvPr>
        </p:nvSpPr>
        <p:spPr>
          <a:xfrm>
            <a:off x="4788025" y="1988840"/>
            <a:ext cx="4105150" cy="3816424"/>
          </a:xfrm>
        </p:spPr>
        <p:txBody>
          <a:bodyPr/>
          <a:lstStyle/>
          <a:p>
            <a:pPr marL="514350" indent="-514350">
              <a:buNone/>
            </a:pPr>
            <a:endParaRPr lang="pt-BR" sz="2400" dirty="0"/>
          </a:p>
          <a:p>
            <a:pPr marL="514350" indent="-514350">
              <a:buNone/>
            </a:pPr>
            <a:endParaRPr lang="pt-BR" sz="2400" dirty="0"/>
          </a:p>
        </p:txBody>
      </p:sp>
      <p:sp>
        <p:nvSpPr>
          <p:cNvPr id="8" name="Espaço Reservado para Texto 12"/>
          <p:cNvSpPr txBox="1">
            <a:spLocks/>
          </p:cNvSpPr>
          <p:nvPr/>
        </p:nvSpPr>
        <p:spPr>
          <a:xfrm>
            <a:off x="4716016" y="2276872"/>
            <a:ext cx="3808735" cy="3015952"/>
          </a:xfrm>
          <a:prstGeom prst="rect">
            <a:avLst/>
          </a:prstGeom>
        </p:spPr>
        <p:txBody>
          <a:bodyPr vert="horz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787175"/>
              </p:ext>
            </p:extLst>
          </p:nvPr>
        </p:nvGraphicFramePr>
        <p:xfrm>
          <a:off x="611560" y="2137104"/>
          <a:ext cx="8064896" cy="3519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3600" noProof="0" dirty="0"/>
                        <a:t>At school</a:t>
                      </a:r>
                    </a:p>
                  </a:txBody>
                  <a:tcPr>
                    <a:solidFill>
                      <a:srgbClr val="F93F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noProof="0" dirty="0"/>
                        <a:t>At</a:t>
                      </a:r>
                      <a:r>
                        <a:rPr lang="en-US" sz="3600" baseline="0" noProof="0" dirty="0"/>
                        <a:t> home</a:t>
                      </a:r>
                      <a:endParaRPr lang="en-US" noProof="0" dirty="0"/>
                    </a:p>
                  </a:txBody>
                  <a:tcPr>
                    <a:solidFill>
                      <a:srgbClr val="F93F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7807">
                <a:tc>
                  <a:txBody>
                    <a:bodyPr/>
                    <a:lstStyle/>
                    <a:p>
                      <a:r>
                        <a:rPr lang="en-US" sz="2400" noProof="0" dirty="0"/>
                        <a:t>I have to...</a:t>
                      </a:r>
                    </a:p>
                    <a:p>
                      <a:r>
                        <a:rPr lang="en-US" sz="2400" noProof="0" dirty="0"/>
                        <a:t>I don’t have to...</a:t>
                      </a:r>
                    </a:p>
                    <a:p>
                      <a:r>
                        <a:rPr lang="en-US" sz="2400" noProof="0" dirty="0"/>
                        <a:t>I can...</a:t>
                      </a:r>
                    </a:p>
                    <a:p>
                      <a:r>
                        <a:rPr lang="en-US" sz="2400" noProof="0" dirty="0"/>
                        <a:t>I can’t...</a:t>
                      </a:r>
                    </a:p>
                    <a:p>
                      <a:r>
                        <a:rPr lang="en-US" sz="2400" noProof="0" dirty="0"/>
                        <a:t>I</a:t>
                      </a:r>
                      <a:r>
                        <a:rPr lang="en-US" sz="2400" baseline="0" noProof="0" dirty="0"/>
                        <a:t> should...</a:t>
                      </a:r>
                    </a:p>
                    <a:p>
                      <a:r>
                        <a:rPr lang="en-US" sz="2400" baseline="0" noProof="0" dirty="0"/>
                        <a:t>I shouldn’t...</a:t>
                      </a:r>
                      <a:endParaRPr lang="en-US" sz="2400" noProof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noProof="0" dirty="0"/>
                        <a:t>I have to...</a:t>
                      </a:r>
                    </a:p>
                    <a:p>
                      <a:r>
                        <a:rPr lang="en-US" sz="2400" noProof="0" dirty="0"/>
                        <a:t>I don’t have to...</a:t>
                      </a:r>
                    </a:p>
                    <a:p>
                      <a:r>
                        <a:rPr lang="en-US" sz="2400" noProof="0" dirty="0"/>
                        <a:t>I can...</a:t>
                      </a:r>
                    </a:p>
                    <a:p>
                      <a:r>
                        <a:rPr lang="en-US" sz="2400" noProof="0" dirty="0"/>
                        <a:t>I can’t...</a:t>
                      </a:r>
                    </a:p>
                    <a:p>
                      <a:r>
                        <a:rPr lang="en-US" sz="2400" noProof="0" dirty="0"/>
                        <a:t>I</a:t>
                      </a:r>
                      <a:r>
                        <a:rPr lang="en-US" sz="2400" baseline="0" noProof="0" dirty="0"/>
                        <a:t> should...</a:t>
                      </a:r>
                    </a:p>
                    <a:p>
                      <a:r>
                        <a:rPr lang="en-US" sz="2400" baseline="0" noProof="0" dirty="0"/>
                        <a:t>I shouldn’t...</a:t>
                      </a:r>
                      <a:endParaRPr lang="en-US" sz="2400" noProof="0" dirty="0"/>
                    </a:p>
                    <a:p>
                      <a:endParaRPr lang="en-US" noProof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29644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4"/>
          <p:cNvSpPr txBox="1">
            <a:spLocks/>
          </p:cNvSpPr>
          <p:nvPr/>
        </p:nvSpPr>
        <p:spPr>
          <a:xfrm>
            <a:off x="1187624" y="3320994"/>
            <a:ext cx="6840760" cy="756078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" sz="4400" dirty="0" err="1">
                <a:solidFill>
                  <a:srgbClr val="FFFFFF"/>
                </a:solidFill>
                <a:latin typeface="Arial Black"/>
                <a:cs typeface="Arial Black"/>
              </a:rPr>
              <a:t>Well</a:t>
            </a:r>
            <a:r>
              <a:rPr lang="es-ES" sz="4400" dirty="0">
                <a:solidFill>
                  <a:srgbClr val="FFFFFF"/>
                </a:solidFill>
                <a:latin typeface="Arial Black"/>
                <a:cs typeface="Arial Black"/>
              </a:rPr>
              <a:t> done!</a:t>
            </a: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6700" y="2366635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4122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4"/>
          <p:cNvSpPr txBox="1">
            <a:spLocks/>
          </p:cNvSpPr>
          <p:nvPr/>
        </p:nvSpPr>
        <p:spPr>
          <a:xfrm>
            <a:off x="597478" y="404664"/>
            <a:ext cx="8136905" cy="1296094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dirty="0" err="1">
                <a:solidFill>
                  <a:schemeClr val="bg1"/>
                </a:solidFill>
                <a:latin typeface="Arial Black"/>
                <a:cs typeface="Arial Black"/>
              </a:rPr>
              <a:t>Pay</a:t>
            </a:r>
            <a:r>
              <a:rPr lang="es-ES" sz="4400" dirty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s-ES" sz="4400" dirty="0" err="1">
                <a:solidFill>
                  <a:schemeClr val="bg1"/>
                </a:solidFill>
                <a:latin typeface="Arial Black"/>
                <a:cs typeface="Arial Black"/>
              </a:rPr>
              <a:t>attention</a:t>
            </a:r>
            <a:r>
              <a:rPr lang="es-ES" sz="4400" dirty="0">
                <a:solidFill>
                  <a:schemeClr val="bg1"/>
                </a:solidFill>
                <a:latin typeface="Arial Black"/>
                <a:cs typeface="Arial Black"/>
              </a:rPr>
              <a:t>.</a:t>
            </a:r>
            <a:endParaRPr lang="es-E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Espaço Reservado para Texto 6"/>
          <p:cNvSpPr txBox="1">
            <a:spLocks/>
          </p:cNvSpPr>
          <p:nvPr/>
        </p:nvSpPr>
        <p:spPr>
          <a:xfrm>
            <a:off x="179512" y="3356992"/>
            <a:ext cx="8568952" cy="432048"/>
          </a:xfrm>
          <a:prstGeom prst="rect">
            <a:avLst/>
          </a:prstGeom>
          <a:ln w="19050">
            <a:noFill/>
          </a:ln>
        </p:spPr>
        <p:txBody>
          <a:bodyPr vert="horz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824" y="2125355"/>
            <a:ext cx="3096344" cy="3096344"/>
          </a:xfrm>
          <a:prstGeom prst="rect">
            <a:avLst/>
          </a:prstGeom>
          <a:noFill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873327"/>
            <a:ext cx="3600400" cy="3600400"/>
          </a:xfrm>
          <a:prstGeom prst="rect">
            <a:avLst/>
          </a:prstGeom>
          <a:noFill/>
        </p:spPr>
      </p:pic>
      <p:sp>
        <p:nvSpPr>
          <p:cNvPr id="16" name="Espaço Reservado para Texto 12"/>
          <p:cNvSpPr txBox="1">
            <a:spLocks/>
          </p:cNvSpPr>
          <p:nvPr/>
        </p:nvSpPr>
        <p:spPr>
          <a:xfrm>
            <a:off x="544113" y="5445274"/>
            <a:ext cx="3456383" cy="495672"/>
          </a:xfrm>
          <a:prstGeom prst="rect">
            <a:avLst/>
          </a:prstGeom>
        </p:spPr>
        <p:txBody>
          <a:bodyPr vert="horz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en-US" sz="3200" b="0" i="0" u="none" strike="noStrike" kern="1200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>
                <a:ln>
                  <a:noFill/>
                </a:ln>
                <a:solidFill>
                  <a:srgbClr val="F93F6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CAN’T</a:t>
            </a:r>
            <a:r>
              <a:rPr kumimoji="0" lang="en-US" sz="3200" b="0" i="0" u="none" strike="noStrike" kern="1200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SMOKE.</a:t>
            </a:r>
            <a:r>
              <a:rPr kumimoji="0" lang="en-US" sz="3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	</a:t>
            </a:r>
            <a:endParaRPr kumimoji="0" lang="en-US" sz="1100" b="1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Espaço Reservado para Texto 12"/>
          <p:cNvSpPr txBox="1">
            <a:spLocks/>
          </p:cNvSpPr>
          <p:nvPr/>
        </p:nvSpPr>
        <p:spPr>
          <a:xfrm>
            <a:off x="4973269" y="5445274"/>
            <a:ext cx="3456383" cy="495672"/>
          </a:xfrm>
          <a:prstGeom prst="rect">
            <a:avLst/>
          </a:prstGeom>
        </p:spPr>
        <p:txBody>
          <a:bodyPr vert="horz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pt-B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3200" b="0" i="0" u="none" strike="noStrike" kern="1200" cap="none" spc="0" normalizeH="0" noProof="0" dirty="0">
                <a:ln>
                  <a:noFill/>
                </a:ln>
                <a:solidFill>
                  <a:srgbClr val="F93F6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HAVE TO </a:t>
            </a:r>
            <a:r>
              <a:rPr kumimoji="0" lang="pt-B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STOP.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	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296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4"/>
          <p:cNvSpPr txBox="1">
            <a:spLocks/>
          </p:cNvSpPr>
          <p:nvPr/>
        </p:nvSpPr>
        <p:spPr>
          <a:xfrm>
            <a:off x="539552" y="404664"/>
            <a:ext cx="8136905" cy="1296094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dirty="0" err="1">
                <a:solidFill>
                  <a:schemeClr val="bg1"/>
                </a:solidFill>
                <a:latin typeface="Arial Black" pitchFamily="34" charset="0"/>
                <a:cs typeface="Arial"/>
              </a:rPr>
              <a:t>Answer</a:t>
            </a:r>
            <a:r>
              <a:rPr lang="es-ES" sz="4400" dirty="0">
                <a:solidFill>
                  <a:schemeClr val="bg1"/>
                </a:solidFill>
                <a:latin typeface="Arial Black" pitchFamily="34" charset="0"/>
                <a:cs typeface="Arial"/>
              </a:rPr>
              <a:t>.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pt-BR" dirty="0"/>
              <a:t>							</a:t>
            </a:r>
            <a:endParaRPr lang="pt-BR" sz="1100" b="1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400548"/>
              </p:ext>
            </p:extLst>
          </p:nvPr>
        </p:nvGraphicFramePr>
        <p:xfrm>
          <a:off x="250825" y="2204864"/>
          <a:ext cx="8642350" cy="36724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2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noProof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noProof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noProof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noProof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noProof="0">
                          <a:solidFill>
                            <a:srgbClr val="F93F63"/>
                          </a:solidFill>
                        </a:rPr>
                        <a:t>CAN’T</a:t>
                      </a:r>
                      <a:r>
                        <a:rPr lang="en-US" sz="3200" noProof="0"/>
                        <a:t> and </a:t>
                      </a:r>
                      <a:r>
                        <a:rPr lang="en-US" sz="3200" noProof="0">
                          <a:solidFill>
                            <a:srgbClr val="F93F63"/>
                          </a:solidFill>
                        </a:rPr>
                        <a:t>HAVE TO </a:t>
                      </a:r>
                      <a:r>
                        <a:rPr lang="en-US" sz="3200" noProof="0"/>
                        <a:t>are called </a:t>
                      </a:r>
                      <a:r>
                        <a:rPr lang="en-US" sz="3200" noProof="0">
                          <a:solidFill>
                            <a:srgbClr val="F93F63"/>
                          </a:solidFill>
                        </a:rPr>
                        <a:t>MODAL VERBS</a:t>
                      </a:r>
                      <a:r>
                        <a:rPr lang="en-US" sz="3200" noProof="0"/>
                        <a:t>.</a:t>
                      </a:r>
                    </a:p>
                    <a:p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600" noProof="0" dirty="0"/>
                    </a:p>
                    <a:p>
                      <a:pPr>
                        <a:buNone/>
                      </a:pPr>
                      <a:r>
                        <a:rPr lang="en-US" sz="2600" noProof="0" dirty="0">
                          <a:solidFill>
                            <a:srgbClr val="F93F63"/>
                          </a:solidFill>
                        </a:rPr>
                        <a:t>CAN’T</a:t>
                      </a:r>
                      <a:r>
                        <a:rPr lang="en-US" sz="2600" noProof="0" dirty="0"/>
                        <a:t> means:</a:t>
                      </a:r>
                    </a:p>
                    <a:p>
                      <a:pPr>
                        <a:buNone/>
                      </a:pPr>
                      <a:r>
                        <a:rPr lang="en-US" sz="2400" b="1" noProof="0" dirty="0"/>
                        <a:t>(     )</a:t>
                      </a:r>
                      <a:r>
                        <a:rPr lang="en-US" sz="2400" noProof="0" dirty="0"/>
                        <a:t> something is not permitted.  </a:t>
                      </a:r>
                    </a:p>
                    <a:p>
                      <a:pPr>
                        <a:buNone/>
                      </a:pPr>
                      <a:r>
                        <a:rPr lang="en-US" sz="2400" b="1" noProof="0" dirty="0"/>
                        <a:t>(     )</a:t>
                      </a:r>
                      <a:r>
                        <a:rPr lang="en-US" sz="2400" noProof="0" dirty="0"/>
                        <a:t> something is permitted.</a:t>
                      </a:r>
                    </a:p>
                    <a:p>
                      <a:pPr>
                        <a:buNone/>
                      </a:pPr>
                      <a:endParaRPr lang="en-US" sz="2400" noProof="0" dirty="0"/>
                    </a:p>
                    <a:p>
                      <a:pPr>
                        <a:buNone/>
                      </a:pPr>
                      <a:r>
                        <a:rPr lang="en-US" sz="2400" noProof="0" dirty="0">
                          <a:solidFill>
                            <a:srgbClr val="F93F63"/>
                          </a:solidFill>
                        </a:rPr>
                        <a:t>HAVE TO </a:t>
                      </a:r>
                      <a:r>
                        <a:rPr lang="en-US" sz="2400" noProof="0" dirty="0"/>
                        <a:t>means:</a:t>
                      </a:r>
                    </a:p>
                    <a:p>
                      <a:pPr>
                        <a:buFont typeface="Arial" charset="0"/>
                        <a:buNone/>
                      </a:pPr>
                      <a:r>
                        <a:rPr lang="en-US" sz="2400" b="1" noProof="0" dirty="0"/>
                        <a:t>(     )</a:t>
                      </a:r>
                      <a:r>
                        <a:rPr lang="en-US" sz="2400" noProof="0" dirty="0"/>
                        <a:t> something is optional.</a:t>
                      </a:r>
                    </a:p>
                    <a:p>
                      <a:pPr>
                        <a:buFont typeface="Arial" charset="0"/>
                        <a:buNone/>
                      </a:pPr>
                      <a:r>
                        <a:rPr lang="en-US" sz="2400" b="1" noProof="0" dirty="0"/>
                        <a:t>(     )</a:t>
                      </a:r>
                      <a:r>
                        <a:rPr lang="en-US" sz="2400" noProof="0" dirty="0"/>
                        <a:t> something is obligatory.</a:t>
                      </a:r>
                    </a:p>
                    <a:p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29644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4"/>
          <p:cNvSpPr txBox="1">
            <a:spLocks/>
          </p:cNvSpPr>
          <p:nvPr/>
        </p:nvSpPr>
        <p:spPr>
          <a:xfrm>
            <a:off x="503547" y="404664"/>
            <a:ext cx="8136905" cy="1296094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dirty="0" err="1">
                <a:solidFill>
                  <a:schemeClr val="bg1"/>
                </a:solidFill>
                <a:latin typeface="Arial Black" pitchFamily="34" charset="0"/>
                <a:cs typeface="Arial"/>
              </a:rPr>
              <a:t>Check</a:t>
            </a:r>
            <a:r>
              <a:rPr lang="es-ES" sz="4400" dirty="0">
                <a:solidFill>
                  <a:schemeClr val="bg1"/>
                </a:solidFill>
                <a:latin typeface="Arial Black" pitchFamily="34" charset="0"/>
                <a:cs typeface="Arial"/>
              </a:rPr>
              <a:t>.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pt-BR" dirty="0"/>
              <a:t>							</a:t>
            </a:r>
            <a:endParaRPr lang="pt-BR" sz="1100" b="1" dirty="0"/>
          </a:p>
        </p:txBody>
      </p:sp>
      <p:sp>
        <p:nvSpPr>
          <p:cNvPr id="7" name="Retângulo 6"/>
          <p:cNvSpPr/>
          <p:nvPr/>
        </p:nvSpPr>
        <p:spPr>
          <a:xfrm>
            <a:off x="935595" y="3429000"/>
            <a:ext cx="7272808" cy="2246769"/>
          </a:xfrm>
          <a:prstGeom prst="rect">
            <a:avLst/>
          </a:prstGeom>
          <a:ln w="28575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800" dirty="0" err="1"/>
              <a:t>There</a:t>
            </a:r>
            <a:r>
              <a:rPr lang="pt-BR" sz="2800" dirty="0"/>
              <a:t> are </a:t>
            </a:r>
            <a:r>
              <a:rPr lang="pt-BR" sz="2800" dirty="0" err="1"/>
              <a:t>other</a:t>
            </a:r>
            <a:r>
              <a:rPr lang="pt-BR" sz="2800" dirty="0"/>
              <a:t> modal </a:t>
            </a:r>
            <a:r>
              <a:rPr lang="pt-BR" sz="2800" dirty="0" err="1"/>
              <a:t>verbs</a:t>
            </a:r>
            <a:r>
              <a:rPr lang="pt-BR" sz="2800" dirty="0"/>
              <a:t> </a:t>
            </a:r>
            <a:r>
              <a:rPr lang="pt-BR" sz="2800" dirty="0" err="1"/>
              <a:t>with</a:t>
            </a:r>
            <a:r>
              <a:rPr lang="pt-BR" sz="2800" dirty="0"/>
              <a:t> </a:t>
            </a:r>
            <a:r>
              <a:rPr lang="pt-BR" sz="2800" dirty="0" err="1"/>
              <a:t>different</a:t>
            </a:r>
            <a:r>
              <a:rPr lang="pt-BR" sz="2800" dirty="0"/>
              <a:t> </a:t>
            </a:r>
            <a:r>
              <a:rPr lang="pt-BR" sz="2800" dirty="0" err="1"/>
              <a:t>meanings</a:t>
            </a:r>
            <a:r>
              <a:rPr lang="pt-BR" sz="28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93F63"/>
                </a:solidFill>
              </a:rPr>
              <a:t>SHOULD</a:t>
            </a:r>
            <a:r>
              <a:rPr lang="pt-BR" sz="2800" dirty="0"/>
              <a:t> / </a:t>
            </a:r>
            <a:r>
              <a:rPr lang="pt-BR" sz="2800" dirty="0">
                <a:solidFill>
                  <a:srgbClr val="F93F63"/>
                </a:solidFill>
              </a:rPr>
              <a:t>SHOULDN’T</a:t>
            </a:r>
            <a:r>
              <a:rPr lang="pt-BR" sz="2800" dirty="0"/>
              <a:t> – </a:t>
            </a:r>
            <a:r>
              <a:rPr lang="pt-BR" sz="2800" dirty="0" err="1"/>
              <a:t>something</a:t>
            </a:r>
            <a:r>
              <a:rPr lang="pt-BR" sz="2800" dirty="0"/>
              <a:t> is </a:t>
            </a:r>
            <a:r>
              <a:rPr lang="pt-BR" sz="2800" dirty="0" err="1"/>
              <a:t>advisable</a:t>
            </a:r>
            <a:r>
              <a:rPr lang="pt-BR" sz="2800" dirty="0"/>
              <a:t> </a:t>
            </a:r>
            <a:r>
              <a:rPr lang="pt-BR" sz="2800" dirty="0" err="1"/>
              <a:t>or</a:t>
            </a:r>
            <a:r>
              <a:rPr lang="pt-BR" sz="2800" dirty="0"/>
              <a:t> </a:t>
            </a:r>
            <a:r>
              <a:rPr lang="pt-BR" sz="2800" dirty="0" err="1"/>
              <a:t>not</a:t>
            </a:r>
            <a:r>
              <a:rPr lang="pt-BR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93F63"/>
                </a:solidFill>
              </a:rPr>
              <a:t>DON’T HAVE TO</a:t>
            </a:r>
            <a:r>
              <a:rPr lang="pt-BR" sz="2800" dirty="0"/>
              <a:t> – </a:t>
            </a:r>
            <a:r>
              <a:rPr lang="pt-BR" sz="2800" dirty="0" err="1"/>
              <a:t>something</a:t>
            </a:r>
            <a:r>
              <a:rPr lang="pt-BR" sz="2800" dirty="0"/>
              <a:t> is </a:t>
            </a:r>
            <a:r>
              <a:rPr lang="pt-BR" sz="2800" dirty="0" err="1"/>
              <a:t>not</a:t>
            </a:r>
            <a:r>
              <a:rPr lang="pt-BR" sz="2800" dirty="0"/>
              <a:t> </a:t>
            </a:r>
            <a:r>
              <a:rPr lang="pt-BR" sz="2800" dirty="0" err="1"/>
              <a:t>necessary</a:t>
            </a:r>
            <a:r>
              <a:rPr lang="pt-BR" sz="2800" dirty="0"/>
              <a:t>.</a:t>
            </a:r>
            <a:endParaRPr lang="pt-BR" sz="2800" dirty="0">
              <a:solidFill>
                <a:srgbClr val="FF0000"/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293533"/>
              </p:ext>
            </p:extLst>
          </p:nvPr>
        </p:nvGraphicFramePr>
        <p:xfrm>
          <a:off x="251520" y="2060848"/>
          <a:ext cx="8640960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8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CAN’T</a:t>
                      </a:r>
                      <a:r>
                        <a:rPr lang="pt-BR" sz="2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28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means</a:t>
                      </a:r>
                      <a:r>
                        <a:rPr lang="pt-BR" sz="2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>
                        <a:buNone/>
                      </a:pPr>
                      <a:r>
                        <a:rPr lang="pt-BR" sz="2200" dirty="0">
                          <a:solidFill>
                            <a:srgbClr val="F93F63"/>
                          </a:solidFill>
                          <a:latin typeface="Arial" pitchFamily="34" charset="0"/>
                          <a:cs typeface="Arial" pitchFamily="34" charset="0"/>
                        </a:rPr>
                        <a:t>* </a:t>
                      </a:r>
                      <a:r>
                        <a:rPr lang="pt-BR" sz="2200" dirty="0" err="1">
                          <a:solidFill>
                            <a:srgbClr val="F93F63"/>
                          </a:solidFill>
                          <a:latin typeface="Arial" pitchFamily="34" charset="0"/>
                          <a:cs typeface="Arial" pitchFamily="34" charset="0"/>
                        </a:rPr>
                        <a:t>Something</a:t>
                      </a:r>
                      <a:r>
                        <a:rPr lang="pt-BR" sz="2200" dirty="0">
                          <a:solidFill>
                            <a:srgbClr val="F93F63"/>
                          </a:solidFill>
                          <a:latin typeface="Arial" pitchFamily="34" charset="0"/>
                          <a:cs typeface="Arial" pitchFamily="34" charset="0"/>
                        </a:rPr>
                        <a:t> is </a:t>
                      </a:r>
                      <a:r>
                        <a:rPr lang="pt-BR" sz="2200" dirty="0" err="1">
                          <a:solidFill>
                            <a:srgbClr val="F93F63"/>
                          </a:solidFill>
                          <a:latin typeface="Arial" pitchFamily="34" charset="0"/>
                          <a:cs typeface="Arial" pitchFamily="34" charset="0"/>
                        </a:rPr>
                        <a:t>not</a:t>
                      </a:r>
                      <a:r>
                        <a:rPr lang="pt-BR" sz="2200" dirty="0">
                          <a:solidFill>
                            <a:srgbClr val="F93F63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2200" dirty="0" err="1">
                          <a:solidFill>
                            <a:srgbClr val="F93F63"/>
                          </a:solidFill>
                          <a:latin typeface="Arial" pitchFamily="34" charset="0"/>
                          <a:cs typeface="Arial" pitchFamily="34" charset="0"/>
                        </a:rPr>
                        <a:t>permitted</a:t>
                      </a:r>
                      <a:r>
                        <a:rPr lang="pt-BR" sz="2200" dirty="0">
                          <a:solidFill>
                            <a:srgbClr val="F93F63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pt-BR" sz="2200" dirty="0">
                        <a:solidFill>
                          <a:srgbClr val="F93F6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HAVE TO </a:t>
                      </a:r>
                      <a:r>
                        <a:rPr lang="pt-BR" sz="28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means</a:t>
                      </a:r>
                      <a:r>
                        <a:rPr lang="pt-BR" sz="2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>
                        <a:buFont typeface="Arial" charset="0"/>
                        <a:buNone/>
                      </a:pPr>
                      <a:r>
                        <a:rPr lang="pt-BR" sz="2200" dirty="0">
                          <a:solidFill>
                            <a:srgbClr val="F93F63"/>
                          </a:solidFill>
                          <a:latin typeface="Arial" pitchFamily="34" charset="0"/>
                          <a:cs typeface="Arial" pitchFamily="34" charset="0"/>
                        </a:rPr>
                        <a:t>* </a:t>
                      </a:r>
                      <a:r>
                        <a:rPr lang="pt-BR" sz="2200" dirty="0" err="1">
                          <a:solidFill>
                            <a:srgbClr val="F93F63"/>
                          </a:solidFill>
                          <a:latin typeface="Arial" pitchFamily="34" charset="0"/>
                          <a:cs typeface="Arial" pitchFamily="34" charset="0"/>
                        </a:rPr>
                        <a:t>Something</a:t>
                      </a:r>
                      <a:r>
                        <a:rPr lang="pt-BR" sz="2200" dirty="0">
                          <a:solidFill>
                            <a:srgbClr val="F93F63"/>
                          </a:solidFill>
                          <a:latin typeface="Arial" pitchFamily="34" charset="0"/>
                          <a:cs typeface="Arial" pitchFamily="34" charset="0"/>
                        </a:rPr>
                        <a:t> is </a:t>
                      </a:r>
                      <a:r>
                        <a:rPr lang="pt-BR" sz="2200" dirty="0" err="1">
                          <a:solidFill>
                            <a:srgbClr val="F93F63"/>
                          </a:solidFill>
                          <a:latin typeface="Arial" pitchFamily="34" charset="0"/>
                          <a:cs typeface="Arial" pitchFamily="34" charset="0"/>
                        </a:rPr>
                        <a:t>obligatory</a:t>
                      </a:r>
                      <a:r>
                        <a:rPr lang="pt-BR" sz="2200" dirty="0">
                          <a:solidFill>
                            <a:srgbClr val="F93F63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pt-BR" sz="2200" dirty="0">
                        <a:solidFill>
                          <a:srgbClr val="F93F6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296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4"/>
          <p:cNvSpPr txBox="1">
            <a:spLocks/>
          </p:cNvSpPr>
          <p:nvPr/>
        </p:nvSpPr>
        <p:spPr>
          <a:xfrm>
            <a:off x="503547" y="404713"/>
            <a:ext cx="8136905" cy="1296094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dirty="0" err="1">
                <a:solidFill>
                  <a:schemeClr val="bg1"/>
                </a:solidFill>
                <a:latin typeface="Arial Black" pitchFamily="34" charset="0"/>
                <a:cs typeface="Arial"/>
              </a:rPr>
              <a:t>Pay</a:t>
            </a:r>
            <a:r>
              <a:rPr lang="es-ES" sz="4400" dirty="0">
                <a:solidFill>
                  <a:schemeClr val="bg1"/>
                </a:solidFill>
                <a:latin typeface="Arial Black" pitchFamily="34" charset="0"/>
                <a:cs typeface="Arial"/>
              </a:rPr>
              <a:t> </a:t>
            </a:r>
            <a:r>
              <a:rPr lang="es-ES" sz="4400" dirty="0" err="1">
                <a:solidFill>
                  <a:schemeClr val="bg1"/>
                </a:solidFill>
                <a:latin typeface="Arial Black" pitchFamily="34" charset="0"/>
                <a:cs typeface="Arial"/>
              </a:rPr>
              <a:t>attention</a:t>
            </a:r>
            <a:r>
              <a:rPr lang="es-ES" sz="4400" dirty="0">
                <a:solidFill>
                  <a:schemeClr val="bg1"/>
                </a:solidFill>
                <a:latin typeface="Arial Black" pitchFamily="34" charset="0"/>
                <a:cs typeface="Arial"/>
              </a:rPr>
              <a:t>.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0"/>
          </p:nvPr>
        </p:nvSpPr>
        <p:spPr>
          <a:xfrm>
            <a:off x="250825" y="1988840"/>
            <a:ext cx="8642350" cy="3600400"/>
          </a:xfrm>
        </p:spPr>
        <p:txBody>
          <a:bodyPr/>
          <a:lstStyle/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* Modal verbs can be used in rules and regulations.</a:t>
            </a:r>
          </a:p>
          <a:p>
            <a:pPr>
              <a:buNone/>
            </a:pPr>
            <a:r>
              <a:rPr lang="en-US"/>
              <a:t>* They’re always followed by verbs in the base form.</a:t>
            </a:r>
          </a:p>
          <a:p>
            <a:pPr>
              <a:buNone/>
            </a:pPr>
            <a:r>
              <a:rPr lang="en-US"/>
              <a:t>* They are used in the same form with all subjects. 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/>
          </a:p>
          <a:p>
            <a:pPr>
              <a:buFont typeface="Arial" charset="0"/>
              <a:buChar char="•"/>
            </a:pPr>
            <a:endParaRPr lang="en-US"/>
          </a:p>
          <a:p>
            <a:pPr>
              <a:buNone/>
            </a:pPr>
            <a:r>
              <a:rPr lang="en-US"/>
              <a:t>							</a:t>
            </a:r>
            <a:endParaRPr lang="en-US" sz="1100" b="1"/>
          </a:p>
        </p:txBody>
      </p:sp>
      <p:pic>
        <p:nvPicPr>
          <p:cNvPr id="9218" name="Picture 2" descr="Resultado de imagem para modal verbs tirinh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2847">
            <a:off x="7153389" y="2352915"/>
            <a:ext cx="1800200" cy="1266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1296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085152"/>
              </p:ext>
            </p:extLst>
          </p:nvPr>
        </p:nvGraphicFramePr>
        <p:xfrm>
          <a:off x="359531" y="2132856"/>
          <a:ext cx="8424936" cy="3580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noProof="0" dirty="0"/>
                        <a:t>INTERROGATIVE</a:t>
                      </a:r>
                    </a:p>
                  </a:txBody>
                  <a:tcPr>
                    <a:solidFill>
                      <a:srgbClr val="F93F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0523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Can I watch TV now?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Can you</a:t>
                      </a:r>
                      <a:r>
                        <a:rPr lang="en-US" sz="2000" baseline="0" noProof="0" dirty="0"/>
                        <a:t> </a:t>
                      </a:r>
                      <a:r>
                        <a:rPr lang="en-US" sz="2000" noProof="0" dirty="0"/>
                        <a:t>watch TV now?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Can he watch TV now?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Can she watch TV now?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Can it watch TV now?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Can we watch TV now?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Can you watch TV now?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Can they watch TV now?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noProof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Should I study</a:t>
                      </a:r>
                      <a:r>
                        <a:rPr lang="en-US" sz="2000" baseline="0" noProof="0" dirty="0"/>
                        <a:t> verbs?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Should you study</a:t>
                      </a:r>
                      <a:r>
                        <a:rPr lang="en-US" sz="2000" baseline="0" noProof="0" dirty="0"/>
                        <a:t> verbs?</a:t>
                      </a:r>
                      <a:endParaRPr lang="en-US" sz="2000" noProof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Should he study</a:t>
                      </a:r>
                      <a:r>
                        <a:rPr lang="en-US" sz="2000" baseline="0" noProof="0" dirty="0"/>
                        <a:t> verbs?</a:t>
                      </a:r>
                      <a:endParaRPr lang="en-US" sz="2000" noProof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Should she study</a:t>
                      </a:r>
                      <a:r>
                        <a:rPr lang="en-US" sz="2000" baseline="0" noProof="0" dirty="0"/>
                        <a:t> verbs?</a:t>
                      </a:r>
                      <a:endParaRPr lang="en-US" sz="2000" noProof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Should it stop</a:t>
                      </a:r>
                      <a:r>
                        <a:rPr lang="en-US" sz="2000" baseline="0" noProof="0" dirty="0"/>
                        <a:t>?</a:t>
                      </a:r>
                      <a:endParaRPr lang="en-US" sz="2000" noProof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Should we study</a:t>
                      </a:r>
                      <a:r>
                        <a:rPr lang="en-US" sz="2000" baseline="0" noProof="0" dirty="0"/>
                        <a:t> verbs?</a:t>
                      </a:r>
                      <a:endParaRPr lang="en-US" sz="2000" noProof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Should you study</a:t>
                      </a:r>
                      <a:r>
                        <a:rPr lang="en-US" sz="2000" baseline="0" noProof="0" dirty="0"/>
                        <a:t> verbs?</a:t>
                      </a:r>
                      <a:endParaRPr lang="en-US" sz="2000" noProof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Should they</a:t>
                      </a:r>
                      <a:r>
                        <a:rPr lang="en-US" sz="2000" baseline="0" noProof="0" dirty="0"/>
                        <a:t> </a:t>
                      </a:r>
                      <a:r>
                        <a:rPr lang="en-US" sz="2000" noProof="0" dirty="0"/>
                        <a:t>study</a:t>
                      </a:r>
                      <a:r>
                        <a:rPr lang="en-US" sz="2000" baseline="0" noProof="0" dirty="0"/>
                        <a:t> verbs?</a:t>
                      </a:r>
                      <a:endParaRPr lang="en-US" sz="2000" noProof="0" dirty="0"/>
                    </a:p>
                    <a:p>
                      <a:pPr algn="ctr"/>
                      <a:endParaRPr lang="en-US" sz="2000" noProof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Do I have to pay</a:t>
                      </a:r>
                      <a:r>
                        <a:rPr lang="en-US" sz="2000" baseline="0" noProof="0" dirty="0"/>
                        <a:t>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Do you have to pay</a:t>
                      </a:r>
                      <a:r>
                        <a:rPr lang="en-US" sz="2000" baseline="0" noProof="0" dirty="0"/>
                        <a:t>?</a:t>
                      </a:r>
                      <a:endParaRPr lang="en-US" sz="2000" noProof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Does he have to pay</a:t>
                      </a:r>
                      <a:r>
                        <a:rPr lang="en-US" sz="2000" baseline="0" noProof="0" dirty="0"/>
                        <a:t>?</a:t>
                      </a:r>
                      <a:endParaRPr lang="en-US" sz="2000" noProof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Does she have to pay</a:t>
                      </a:r>
                      <a:r>
                        <a:rPr lang="en-US" sz="2000" baseline="0" noProof="0" dirty="0"/>
                        <a:t>?</a:t>
                      </a:r>
                      <a:endParaRPr lang="en-US" sz="2000" noProof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Does it have to pay</a:t>
                      </a:r>
                      <a:r>
                        <a:rPr lang="en-US" sz="2000" baseline="0" noProof="0" dirty="0"/>
                        <a:t>?</a:t>
                      </a:r>
                      <a:endParaRPr lang="en-US" sz="2000" noProof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Do we have to pay</a:t>
                      </a:r>
                      <a:r>
                        <a:rPr lang="en-US" sz="2000" baseline="0" noProof="0" dirty="0"/>
                        <a:t>?</a:t>
                      </a:r>
                      <a:endParaRPr lang="en-US" sz="2000" noProof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Do you have to pay</a:t>
                      </a:r>
                      <a:r>
                        <a:rPr lang="en-US" sz="2000" baseline="0" noProof="0" dirty="0"/>
                        <a:t>?</a:t>
                      </a:r>
                      <a:endParaRPr lang="en-US" sz="2000" noProof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Do they have to pay</a:t>
                      </a:r>
                      <a:r>
                        <a:rPr lang="en-US" sz="2000" baseline="0" noProof="0" dirty="0"/>
                        <a:t>?</a:t>
                      </a:r>
                      <a:endParaRPr lang="en-US" sz="2000" noProof="0" dirty="0"/>
                    </a:p>
                    <a:p>
                      <a:pPr algn="ctr"/>
                      <a:endParaRPr lang="en-US" sz="2000" noProof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Marcador de texto 4"/>
          <p:cNvSpPr txBox="1">
            <a:spLocks/>
          </p:cNvSpPr>
          <p:nvPr/>
        </p:nvSpPr>
        <p:spPr>
          <a:xfrm>
            <a:off x="503547" y="404713"/>
            <a:ext cx="8136905" cy="1296094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dirty="0" err="1">
                <a:solidFill>
                  <a:schemeClr val="bg1"/>
                </a:solidFill>
                <a:latin typeface="Arial Black" pitchFamily="34" charset="0"/>
                <a:cs typeface="Arial"/>
              </a:rPr>
              <a:t>Pay</a:t>
            </a:r>
            <a:r>
              <a:rPr lang="es-ES" sz="4400" dirty="0">
                <a:solidFill>
                  <a:schemeClr val="bg1"/>
                </a:solidFill>
                <a:latin typeface="Arial Black" pitchFamily="34" charset="0"/>
                <a:cs typeface="Arial"/>
              </a:rPr>
              <a:t> </a:t>
            </a:r>
            <a:r>
              <a:rPr lang="es-ES" sz="4400" dirty="0" err="1">
                <a:solidFill>
                  <a:schemeClr val="bg1"/>
                </a:solidFill>
                <a:latin typeface="Arial Black" pitchFamily="34" charset="0"/>
                <a:cs typeface="Arial"/>
              </a:rPr>
              <a:t>attention</a:t>
            </a:r>
            <a:r>
              <a:rPr lang="es-ES" sz="4400" dirty="0">
                <a:solidFill>
                  <a:schemeClr val="bg1"/>
                </a:solidFill>
                <a:latin typeface="Arial Black" pitchFamily="34" charset="0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129644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773542"/>
              </p:ext>
            </p:extLst>
          </p:nvPr>
        </p:nvGraphicFramePr>
        <p:xfrm>
          <a:off x="395535" y="2132856"/>
          <a:ext cx="8352927" cy="3511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355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noProof="0" dirty="0"/>
                        <a:t>NEGATIVE</a:t>
                      </a:r>
                    </a:p>
                  </a:txBody>
                  <a:tcPr>
                    <a:solidFill>
                      <a:srgbClr val="F93F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1029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I</a:t>
                      </a:r>
                      <a:r>
                        <a:rPr lang="en-US" sz="2000" baseline="0" noProof="0" dirty="0"/>
                        <a:t> can’t watch TV now.</a:t>
                      </a:r>
                      <a:endParaRPr lang="en-US" sz="2000" noProof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noProof="0" dirty="0"/>
                        <a:t>You can’t watch TV now.</a:t>
                      </a:r>
                      <a:endParaRPr lang="en-US" sz="2000" noProof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noProof="0" dirty="0"/>
                        <a:t>He can’t watch TV now.</a:t>
                      </a:r>
                      <a:endParaRPr lang="en-US" sz="2000" noProof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noProof="0" dirty="0"/>
                        <a:t>She can’t watch TV now.</a:t>
                      </a:r>
                      <a:endParaRPr lang="en-US" sz="2000" noProof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I</a:t>
                      </a:r>
                      <a:r>
                        <a:rPr lang="en-US" sz="2000" baseline="0" noProof="0" dirty="0"/>
                        <a:t>t can’t watch TV now.</a:t>
                      </a:r>
                      <a:endParaRPr lang="en-US" sz="2000" noProof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noProof="0" dirty="0"/>
                        <a:t>We can’t watch TV now.</a:t>
                      </a:r>
                      <a:endParaRPr lang="en-US" sz="2000" noProof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noProof="0" dirty="0"/>
                        <a:t>You can’t watch TV now.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noProof="0" dirty="0"/>
                        <a:t>They can’t watch TV now.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I shouldn’t rest now</a:t>
                      </a:r>
                      <a:r>
                        <a:rPr lang="en-US" sz="2000" baseline="0" noProof="0" dirty="0"/>
                        <a:t>.</a:t>
                      </a:r>
                    </a:p>
                    <a:p>
                      <a:pPr algn="ctr"/>
                      <a:r>
                        <a:rPr lang="en-US" sz="2000" noProof="0" dirty="0"/>
                        <a:t>You shouldn’t</a:t>
                      </a:r>
                      <a:r>
                        <a:rPr lang="en-US" sz="2000" baseline="0" noProof="0" dirty="0"/>
                        <a:t> </a:t>
                      </a:r>
                      <a:r>
                        <a:rPr lang="en-US" sz="2000" noProof="0" dirty="0"/>
                        <a:t>rest now</a:t>
                      </a:r>
                      <a:r>
                        <a:rPr lang="en-US" sz="2000" baseline="0" noProof="0" dirty="0"/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He shouldn’t rest now</a:t>
                      </a:r>
                      <a:r>
                        <a:rPr lang="en-US" sz="2000" baseline="0" noProof="0" dirty="0"/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She shouldn’t rest now.</a:t>
                      </a:r>
                      <a:endParaRPr lang="en-US" sz="2000" baseline="0" noProof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It shouldn’t stop</a:t>
                      </a:r>
                      <a:r>
                        <a:rPr lang="en-US" sz="2000" baseline="0" noProof="0" dirty="0"/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We shouldn’t rest now.</a:t>
                      </a:r>
                      <a:endParaRPr lang="en-US" sz="2000" baseline="0" noProof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You shouldn’t rest now.</a:t>
                      </a:r>
                      <a:endParaRPr lang="en-US" sz="2000" baseline="0" noProof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They</a:t>
                      </a:r>
                      <a:r>
                        <a:rPr lang="en-US" sz="2000" baseline="0" noProof="0" dirty="0"/>
                        <a:t> </a:t>
                      </a:r>
                      <a:r>
                        <a:rPr lang="en-US" sz="2000" noProof="0" dirty="0"/>
                        <a:t>shouldn’t rest now.</a:t>
                      </a:r>
                      <a:endParaRPr lang="en-US" sz="2000" baseline="0" noProof="0" dirty="0"/>
                    </a:p>
                    <a:p>
                      <a:pPr algn="ctr"/>
                      <a:endParaRPr lang="en-US" sz="2000" noProof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I don’t have to pay.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You don’t have to pay.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He doesn’t have to pay.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She doesn’t have to pay.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It</a:t>
                      </a:r>
                      <a:r>
                        <a:rPr lang="en-US" sz="2000" baseline="0" noProof="0" dirty="0"/>
                        <a:t> </a:t>
                      </a:r>
                      <a:r>
                        <a:rPr lang="en-US" sz="2000" noProof="0" dirty="0"/>
                        <a:t>doesn’t have to pay.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We</a:t>
                      </a:r>
                      <a:r>
                        <a:rPr lang="en-US" sz="2000" baseline="0" noProof="0" dirty="0"/>
                        <a:t> </a:t>
                      </a:r>
                      <a:r>
                        <a:rPr lang="en-US" sz="2000" noProof="0" dirty="0"/>
                        <a:t>don’t have to pay.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You</a:t>
                      </a:r>
                      <a:r>
                        <a:rPr lang="en-US" sz="2000" baseline="0" noProof="0" dirty="0"/>
                        <a:t> </a:t>
                      </a:r>
                      <a:r>
                        <a:rPr lang="en-US" sz="2000" noProof="0" dirty="0"/>
                        <a:t>don’t have to pay.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They</a:t>
                      </a:r>
                      <a:r>
                        <a:rPr lang="en-US" sz="2000" baseline="0" noProof="0" dirty="0"/>
                        <a:t> </a:t>
                      </a:r>
                      <a:r>
                        <a:rPr lang="en-US" sz="2000" noProof="0" dirty="0"/>
                        <a:t>don’t have to pay.</a:t>
                      </a:r>
                    </a:p>
                    <a:p>
                      <a:pPr algn="ctr"/>
                      <a:endParaRPr lang="en-US" sz="2000" noProof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Marcador de texto 4"/>
          <p:cNvSpPr txBox="1">
            <a:spLocks/>
          </p:cNvSpPr>
          <p:nvPr/>
        </p:nvSpPr>
        <p:spPr>
          <a:xfrm>
            <a:off x="503547" y="404713"/>
            <a:ext cx="8136905" cy="1296094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dirty="0" err="1">
                <a:solidFill>
                  <a:schemeClr val="bg1"/>
                </a:solidFill>
                <a:latin typeface="Arial Black" pitchFamily="34" charset="0"/>
                <a:cs typeface="Arial"/>
              </a:rPr>
              <a:t>Pay</a:t>
            </a:r>
            <a:r>
              <a:rPr lang="es-ES" sz="4400" dirty="0">
                <a:solidFill>
                  <a:schemeClr val="bg1"/>
                </a:solidFill>
                <a:latin typeface="Arial Black" pitchFamily="34" charset="0"/>
                <a:cs typeface="Arial"/>
              </a:rPr>
              <a:t> </a:t>
            </a:r>
            <a:r>
              <a:rPr lang="es-ES" sz="4400" dirty="0" err="1">
                <a:solidFill>
                  <a:schemeClr val="bg1"/>
                </a:solidFill>
                <a:latin typeface="Arial Black" pitchFamily="34" charset="0"/>
                <a:cs typeface="Arial"/>
              </a:rPr>
              <a:t>attention</a:t>
            </a:r>
            <a:r>
              <a:rPr lang="es-ES" sz="4400" dirty="0">
                <a:solidFill>
                  <a:schemeClr val="bg1"/>
                </a:solidFill>
                <a:latin typeface="Arial Black" pitchFamily="34" charset="0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129644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4"/>
          <p:cNvSpPr txBox="1">
            <a:spLocks/>
          </p:cNvSpPr>
          <p:nvPr/>
        </p:nvSpPr>
        <p:spPr>
          <a:xfrm>
            <a:off x="532393" y="414006"/>
            <a:ext cx="8136905" cy="1296094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dirty="0" err="1">
                <a:solidFill>
                  <a:schemeClr val="bg1"/>
                </a:solidFill>
                <a:latin typeface="Arial Black" pitchFamily="34" charset="0"/>
                <a:cs typeface="Arial"/>
              </a:rPr>
              <a:t>Now</a:t>
            </a:r>
            <a:r>
              <a:rPr lang="es-ES" sz="4400" dirty="0">
                <a:solidFill>
                  <a:schemeClr val="bg1"/>
                </a:solidFill>
                <a:latin typeface="Arial Black" pitchFamily="34" charset="0"/>
                <a:cs typeface="Arial"/>
              </a:rPr>
              <a:t>, </a:t>
            </a:r>
            <a:r>
              <a:rPr lang="es-ES" sz="4400" dirty="0" err="1">
                <a:solidFill>
                  <a:schemeClr val="bg1"/>
                </a:solidFill>
                <a:latin typeface="Arial Black" pitchFamily="34" charset="0"/>
                <a:cs typeface="Arial"/>
              </a:rPr>
              <a:t>you</a:t>
            </a:r>
            <a:r>
              <a:rPr lang="es-ES" sz="4400" dirty="0">
                <a:solidFill>
                  <a:schemeClr val="bg1"/>
                </a:solidFill>
                <a:latin typeface="Arial Black" pitchFamily="34" charset="0"/>
                <a:cs typeface="Arial"/>
              </a:rPr>
              <a:t>!</a:t>
            </a:r>
          </a:p>
        </p:txBody>
      </p:sp>
      <p:sp>
        <p:nvSpPr>
          <p:cNvPr id="10" name="Marcador de texto 4"/>
          <p:cNvSpPr txBox="1">
            <a:spLocks/>
          </p:cNvSpPr>
          <p:nvPr/>
        </p:nvSpPr>
        <p:spPr>
          <a:xfrm>
            <a:off x="695223" y="5256868"/>
            <a:ext cx="3456384" cy="792088"/>
          </a:xfrm>
          <a:prstGeom prst="rect">
            <a:avLst/>
          </a:prstGeom>
        </p:spPr>
        <p:txBody>
          <a:bodyPr vert="horz"/>
          <a:lstStyle/>
          <a:p>
            <a:pPr lvl="0">
              <a:spcBef>
                <a:spcPct val="20000"/>
              </a:spcBef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0"/>
          </p:nvPr>
        </p:nvSpPr>
        <p:spPr>
          <a:xfrm>
            <a:off x="4788025" y="1988840"/>
            <a:ext cx="4105150" cy="3816424"/>
          </a:xfrm>
        </p:spPr>
        <p:txBody>
          <a:bodyPr/>
          <a:lstStyle/>
          <a:p>
            <a:pPr marL="514350" indent="-514350">
              <a:buNone/>
            </a:pPr>
            <a:endParaRPr lang="pt-BR" sz="2400" dirty="0"/>
          </a:p>
          <a:p>
            <a:pPr marL="514350" indent="-514350">
              <a:buNone/>
            </a:pPr>
            <a:endParaRPr lang="pt-BR" sz="2400" dirty="0"/>
          </a:p>
        </p:txBody>
      </p:sp>
      <p:sp>
        <p:nvSpPr>
          <p:cNvPr id="8" name="Espaço Reservado para Texto 12"/>
          <p:cNvSpPr txBox="1">
            <a:spLocks/>
          </p:cNvSpPr>
          <p:nvPr/>
        </p:nvSpPr>
        <p:spPr>
          <a:xfrm>
            <a:off x="4716016" y="2276872"/>
            <a:ext cx="3808735" cy="3015952"/>
          </a:xfrm>
          <a:prstGeom prst="rect">
            <a:avLst/>
          </a:prstGeom>
        </p:spPr>
        <p:txBody>
          <a:bodyPr vert="horz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703" y="2228706"/>
            <a:ext cx="1800199" cy="18001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5303" y="2243424"/>
            <a:ext cx="2653442" cy="1793121"/>
          </a:xfrm>
          <a:prstGeom prst="rect">
            <a:avLst/>
          </a:prstGeom>
          <a:noFill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4030" y="4077072"/>
            <a:ext cx="2439051" cy="1549317"/>
          </a:xfrm>
          <a:prstGeom prst="rect">
            <a:avLst/>
          </a:prstGeom>
          <a:noFill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9611" y="4076676"/>
            <a:ext cx="2050923" cy="1540118"/>
          </a:xfrm>
          <a:prstGeom prst="rect">
            <a:avLst/>
          </a:prstGeom>
          <a:noFill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2407" y="2201613"/>
            <a:ext cx="1814408" cy="1814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129644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4"/>
          <p:cNvSpPr txBox="1">
            <a:spLocks/>
          </p:cNvSpPr>
          <p:nvPr/>
        </p:nvSpPr>
        <p:spPr>
          <a:xfrm>
            <a:off x="539552" y="476672"/>
            <a:ext cx="8136905" cy="1296094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dirty="0" err="1">
                <a:solidFill>
                  <a:schemeClr val="bg1"/>
                </a:solidFill>
                <a:latin typeface="Arial Black" pitchFamily="34" charset="0"/>
                <a:cs typeface="Arial"/>
              </a:rPr>
              <a:t>Check</a:t>
            </a:r>
            <a:r>
              <a:rPr lang="es-ES" sz="4400" dirty="0">
                <a:solidFill>
                  <a:schemeClr val="bg1"/>
                </a:solidFill>
                <a:latin typeface="Arial Black" pitchFamily="34" charset="0"/>
                <a:cs typeface="Arial"/>
              </a:rPr>
              <a:t>.</a:t>
            </a:r>
          </a:p>
        </p:txBody>
      </p:sp>
      <p:sp>
        <p:nvSpPr>
          <p:cNvPr id="7" name="Marcador de texto 4"/>
          <p:cNvSpPr txBox="1">
            <a:spLocks/>
          </p:cNvSpPr>
          <p:nvPr/>
        </p:nvSpPr>
        <p:spPr>
          <a:xfrm>
            <a:off x="539552" y="5085184"/>
            <a:ext cx="3456384" cy="792088"/>
          </a:xfrm>
          <a:prstGeom prst="rect">
            <a:avLst/>
          </a:prstGeom>
        </p:spPr>
        <p:txBody>
          <a:bodyPr vert="horz"/>
          <a:lstStyle/>
          <a:p>
            <a:pPr lvl="0">
              <a:spcBef>
                <a:spcPct val="20000"/>
              </a:spcBef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Marcador de texto 4"/>
          <p:cNvSpPr txBox="1">
            <a:spLocks/>
          </p:cNvSpPr>
          <p:nvPr/>
        </p:nvSpPr>
        <p:spPr>
          <a:xfrm>
            <a:off x="702223" y="5193196"/>
            <a:ext cx="3456384" cy="792088"/>
          </a:xfrm>
          <a:prstGeom prst="rect">
            <a:avLst/>
          </a:prstGeom>
        </p:spPr>
        <p:txBody>
          <a:bodyPr vert="horz"/>
          <a:lstStyle/>
          <a:p>
            <a:pPr lvl="0">
              <a:spcBef>
                <a:spcPct val="20000"/>
              </a:spcBef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Texto 12"/>
          <p:cNvSpPr txBox="1">
            <a:spLocks/>
          </p:cNvSpPr>
          <p:nvPr/>
        </p:nvSpPr>
        <p:spPr>
          <a:xfrm>
            <a:off x="4716016" y="2276872"/>
            <a:ext cx="3808735" cy="3015952"/>
          </a:xfrm>
          <a:prstGeom prst="rect">
            <a:avLst/>
          </a:prstGeom>
        </p:spPr>
        <p:txBody>
          <a:bodyPr vert="horz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78562" y="1948133"/>
            <a:ext cx="7205242" cy="1282515"/>
            <a:chOff x="978562" y="1948133"/>
            <a:chExt cx="7205242" cy="1282515"/>
          </a:xfrm>
        </p:grpSpPr>
        <p:sp>
          <p:nvSpPr>
            <p:cNvPr id="17" name="Espaço Reservado para Texto 12"/>
            <p:cNvSpPr txBox="1">
              <a:spLocks/>
            </p:cNvSpPr>
            <p:nvPr/>
          </p:nvSpPr>
          <p:spPr>
            <a:xfrm>
              <a:off x="2567180" y="2323775"/>
              <a:ext cx="5616624" cy="648072"/>
            </a:xfrm>
            <a:prstGeom prst="rect">
              <a:avLst/>
            </a:prstGeom>
          </p:spPr>
          <p:txBody>
            <a:bodyPr vert="horz"/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We</a:t>
              </a:r>
              <a:r>
                <a:rPr kumimoji="0" lang="en-US" sz="3200" b="0" i="0" u="none" strike="noStrike" kern="120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can’t use our cell phones</a:t>
              </a:r>
              <a:r>
                <a:rPr lang="en-US" sz="3200"/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8562" y="1948133"/>
              <a:ext cx="1282515" cy="1282515"/>
            </a:xfrm>
            <a:prstGeom prst="rect">
              <a:avLst/>
            </a:prstGeom>
            <a:noFill/>
          </p:spPr>
        </p:pic>
      </p:grpSp>
      <p:grpSp>
        <p:nvGrpSpPr>
          <p:cNvPr id="4" name="Group 3"/>
          <p:cNvGrpSpPr/>
          <p:nvPr/>
        </p:nvGrpSpPr>
        <p:grpSpPr>
          <a:xfrm>
            <a:off x="1025437" y="4596866"/>
            <a:ext cx="7158367" cy="1128461"/>
            <a:chOff x="1025437" y="4596866"/>
            <a:chExt cx="7158367" cy="1128461"/>
          </a:xfrm>
        </p:grpSpPr>
        <p:sp>
          <p:nvSpPr>
            <p:cNvPr id="19" name="Espaço Reservado para Texto 12"/>
            <p:cNvSpPr txBox="1">
              <a:spLocks/>
            </p:cNvSpPr>
            <p:nvPr/>
          </p:nvSpPr>
          <p:spPr>
            <a:xfrm>
              <a:off x="2567180" y="4879008"/>
              <a:ext cx="5616624" cy="648072"/>
            </a:xfrm>
            <a:prstGeom prst="rect">
              <a:avLst/>
            </a:prstGeom>
          </p:spPr>
          <p:txBody>
            <a:bodyPr vert="horz"/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We</a:t>
              </a:r>
              <a:r>
                <a:rPr kumimoji="0" lang="en-US" sz="3200" b="0" i="0" u="none" strike="noStrike" kern="1200" cap="none" spc="0" normalizeH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can’t bring our dogs</a:t>
              </a:r>
              <a:r>
                <a:rPr lang="en-US" sz="3200"/>
                <a:t>.</a:t>
              </a:r>
              <a:endParaRPr kumimoji="0" lang="en-US" sz="3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2" name="Picture 10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42" t="27465" r="31864" b="9770"/>
            <a:stretch/>
          </p:blipFill>
          <p:spPr bwMode="auto">
            <a:xfrm>
              <a:off x="1025437" y="4596866"/>
              <a:ext cx="1218529" cy="1128461"/>
            </a:xfrm>
            <a:prstGeom prst="rect">
              <a:avLst/>
            </a:prstGeom>
            <a:noFill/>
          </p:spPr>
        </p:pic>
      </p:grpSp>
      <p:grpSp>
        <p:nvGrpSpPr>
          <p:cNvPr id="3" name="Group 2"/>
          <p:cNvGrpSpPr/>
          <p:nvPr/>
        </p:nvGrpSpPr>
        <p:grpSpPr>
          <a:xfrm>
            <a:off x="960405" y="3284984"/>
            <a:ext cx="7142313" cy="1300672"/>
            <a:chOff x="960405" y="3188182"/>
            <a:chExt cx="7142313" cy="1300672"/>
          </a:xfrm>
        </p:grpSpPr>
        <p:sp>
          <p:nvSpPr>
            <p:cNvPr id="18" name="Espaço Reservado para Texto 12"/>
            <p:cNvSpPr txBox="1">
              <a:spLocks/>
            </p:cNvSpPr>
            <p:nvPr/>
          </p:nvSpPr>
          <p:spPr>
            <a:xfrm>
              <a:off x="2558102" y="3510856"/>
              <a:ext cx="5544616" cy="648072"/>
            </a:xfrm>
            <a:prstGeom prst="rect">
              <a:avLst/>
            </a:prstGeom>
          </p:spPr>
          <p:txBody>
            <a:bodyPr vert="horz"/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We</a:t>
              </a:r>
              <a:r>
                <a:rPr kumimoji="0" lang="en-US" sz="3200" b="0" i="0" u="none" strike="noStrike" kern="1200" cap="none" spc="0" normalizeH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can’t eat or drink here.</a:t>
              </a:r>
              <a:endParaRPr kumimoji="0" lang="en-US" sz="3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0405" y="3188182"/>
              <a:ext cx="1300672" cy="130067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961296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736</Words>
  <Application>Microsoft Office PowerPoint</Application>
  <PresentationFormat>On-screen Show (4:3)</PresentationFormat>
  <Paragraphs>135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 PRESENT TENSE</dc:title>
  <dc:creator>Hilani</dc:creator>
  <cp:lastModifiedBy>Adriana Feitosa</cp:lastModifiedBy>
  <cp:revision>179</cp:revision>
  <dcterms:created xsi:type="dcterms:W3CDTF">2015-01-08T15:47:12Z</dcterms:created>
  <dcterms:modified xsi:type="dcterms:W3CDTF">2020-05-25T13:48:34Z</dcterms:modified>
</cp:coreProperties>
</file>