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7" r:id="rId2"/>
    <p:sldId id="295" r:id="rId3"/>
    <p:sldId id="316" r:id="rId4"/>
    <p:sldId id="317" r:id="rId5"/>
    <p:sldId id="297" r:id="rId6"/>
    <p:sldId id="266" r:id="rId7"/>
    <p:sldId id="304" r:id="rId8"/>
    <p:sldId id="313" r:id="rId9"/>
    <p:sldId id="314" r:id="rId10"/>
    <p:sldId id="280" r:id="rId11"/>
    <p:sldId id="296" r:id="rId12"/>
    <p:sldId id="264" r:id="rId13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49"/>
    <a:srgbClr val="FFFFFF"/>
    <a:srgbClr val="FF9900"/>
    <a:srgbClr val="FFFF99"/>
    <a:srgbClr val="FF00FF"/>
    <a:srgbClr val="FFDDFF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269" autoAdjust="0"/>
  </p:normalViewPr>
  <p:slideViewPr>
    <p:cSldViewPr>
      <p:cViewPr>
        <p:scale>
          <a:sx n="40" d="100"/>
          <a:sy n="40" d="100"/>
        </p:scale>
        <p:origin x="2256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330A955-4921-40C9-9789-A2D184F2CF49}" type="datetimeFigureOut">
              <a:rPr lang="pt-BR"/>
              <a:pPr>
                <a:defRPr/>
              </a:pPr>
              <a:t>31/03/2014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B11CA67-E9A1-432E-BBE1-8B40723DC0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473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BR" smtClean="0">
                <a:ea typeface="Geneva" pitchFamily="124" charset="-128"/>
              </a:rPr>
              <a:t>Esta presentación en power point la podrás, de acuerdo con el currículum de cada grupo, trabajar vía cañón, televisión o pizarra digital interactiva. Esperamos que te sea muy útil.</a:t>
            </a:r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FE6AAA-6A07-4949-96F9-A745CF7E41FD}" type="slidenum">
              <a:rPr lang="pt-BR" smtClean="0"/>
              <a:pPr/>
              <a:t>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265806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 smtClean="0">
              <a:ea typeface="Geneva" pitchFamily="124" charset="-128"/>
            </a:endParaRPr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61D550-44FC-4860-99C1-42890705A5DA}" type="slidenum">
              <a:rPr lang="pt-BR" smtClean="0"/>
              <a:pPr/>
              <a:t>10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27300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s-ES" dirty="0" smtClean="0">
                <a:ea typeface="Geneva" pitchFamily="124" charset="-128"/>
              </a:rPr>
              <a:t>Propón a los alumnos una competición. Habrá dos grupos.</a:t>
            </a:r>
          </a:p>
          <a:p>
            <a:r>
              <a:rPr lang="es-ES" dirty="0" smtClean="0">
                <a:ea typeface="Geneva" pitchFamily="124" charset="-128"/>
              </a:rPr>
              <a:t>Cada grupo escribirá en una hoja frases sin el artículo para que el otro grupo complete.</a:t>
            </a:r>
          </a:p>
          <a:p>
            <a:endParaRPr lang="es-ES" dirty="0" smtClean="0">
              <a:ea typeface="Geneva" pitchFamily="124" charset="-128"/>
            </a:endParaRPr>
          </a:p>
          <a:p>
            <a:r>
              <a:rPr lang="es-ES" dirty="0" smtClean="0">
                <a:ea typeface="Geneva" pitchFamily="124" charset="-128"/>
              </a:rPr>
              <a:t>Determina cuánto tiempo tienen para esta etapa y si pueden consultar sus libros, diccionario o notas.</a:t>
            </a:r>
          </a:p>
          <a:p>
            <a:endParaRPr lang="es-ES" dirty="0" smtClean="0">
              <a:ea typeface="Geneva" pitchFamily="124" charset="-128"/>
            </a:endParaRPr>
          </a:p>
          <a:p>
            <a:r>
              <a:rPr lang="es-ES" dirty="0" smtClean="0">
                <a:ea typeface="Geneva" pitchFamily="124" charset="-128"/>
              </a:rPr>
              <a:t>Cambian las hojas entre los grupos para la corrección y luego otra vez para la validación de los puntos.</a:t>
            </a:r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97E775-B67E-4200-961D-DA5C4CA126CF}" type="slidenum">
              <a:rPr lang="pt-BR" smtClean="0"/>
              <a:pPr/>
              <a:t>11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07080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_tradnl" smtClean="0">
              <a:ea typeface="Geneva" pitchFamily="124" charset="-128"/>
            </a:endParaRPr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083B60-0CF7-4A40-8B27-24C8B0FB41C4}" type="slidenum">
              <a:rPr lang="pt-BR" smtClean="0"/>
              <a:pPr/>
              <a:t>12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33980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 smtClean="0">
              <a:ea typeface="Geneva" pitchFamily="124" charset="-128"/>
            </a:endParaRPr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3DF0BD-4D14-49CA-8F7C-DA158529FB0F}" type="slidenum">
              <a:rPr lang="pt-BR" smtClean="0"/>
              <a:pPr/>
              <a:t>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2583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 smtClean="0">
              <a:ea typeface="Geneva" pitchFamily="124" charset="-128"/>
            </a:endParaRPr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E856F7-A8EC-4AAC-9901-89054176775D}" type="slidenum">
              <a:rPr lang="pt-BR" smtClean="0"/>
              <a:pPr/>
              <a:t>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65486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 smtClean="0">
              <a:ea typeface="Geneva" pitchFamily="124" charset="-128"/>
            </a:endParaRPr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E856F7-A8EC-4AAC-9901-89054176775D}" type="slidenum">
              <a:rPr lang="pt-BR" smtClean="0"/>
              <a:pPr/>
              <a:t>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874580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 smtClean="0">
              <a:ea typeface="Geneva" pitchFamily="124" charset="-128"/>
            </a:endParaRPr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3D5B851-D769-4B7A-8483-F4C0C1660E4C}" type="slidenum">
              <a:rPr lang="pt-BR" smtClean="0"/>
              <a:pPr/>
              <a:t>5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977771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 smtClean="0">
              <a:ea typeface="Geneva" pitchFamily="124" charset="-128"/>
            </a:endParaRPr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CE0F14-328B-419E-986E-FF59227B7E9E}" type="slidenum">
              <a:rPr lang="pt-BR" smtClean="0"/>
              <a:pPr/>
              <a:t>6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66705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 smtClean="0">
              <a:ea typeface="Geneva" pitchFamily="124" charset="-128"/>
            </a:endParaRPr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9AF6B5-24CA-40F7-AD8E-8EAB0DC2A32F}" type="slidenum">
              <a:rPr lang="pt-BR" smtClean="0"/>
              <a:pPr/>
              <a:t>7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354605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 smtClean="0">
              <a:ea typeface="Geneva" pitchFamily="124" charset="-128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ECF730-BC65-4F4B-80B4-BF116C340FC7}" type="slidenum">
              <a:rPr lang="pt-BR" smtClean="0"/>
              <a:pPr/>
              <a:t>8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436053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 smtClean="0">
              <a:ea typeface="Geneva" pitchFamily="124" charset="-128"/>
            </a:endParaRPr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309A12-04BB-4A7F-A0F4-5E8A59D19807}" type="slidenum">
              <a:rPr lang="pt-BR" smtClean="0"/>
              <a:pPr/>
              <a:t>9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7883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2BC68-85D9-4C06-A722-D00AFFC2AD38}" type="datetimeFigureOut">
              <a:rPr lang="pt-BR"/>
              <a:pPr>
                <a:defRPr/>
              </a:pPr>
              <a:t>31/03/2014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552C4-3392-4F60-B333-86AC387BEF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B83EF-EBBC-43FC-81DC-B3DE98A66BA5}" type="datetimeFigureOut">
              <a:rPr lang="pt-BR"/>
              <a:pPr>
                <a:defRPr/>
              </a:pPr>
              <a:t>31/03/2014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4A6E7-E443-46BE-A793-A3A240A92B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E6C38-3EC2-4BAA-93BB-A3B2F516A851}" type="datetimeFigureOut">
              <a:rPr lang="pt-BR"/>
              <a:pPr>
                <a:defRPr/>
              </a:pPr>
              <a:t>31/03/2014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1D578-FD1B-4098-B308-0311AE61A4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D7A37-9488-4F8D-BADC-C2E0FF38C886}" type="datetimeFigureOut">
              <a:rPr lang="pt-BR"/>
              <a:pPr>
                <a:defRPr/>
              </a:pPr>
              <a:t>31/03/2014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E2202-9139-4C2B-8B81-C12D1D9FD9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BF51D-0B4D-4E19-9C35-74FED07EE01C}" type="datetimeFigureOut">
              <a:rPr lang="pt-BR"/>
              <a:pPr>
                <a:defRPr/>
              </a:pPr>
              <a:t>31/03/2014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33B27-E750-4594-A36C-E5675BEFD9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2A211-7094-447D-9481-60C0E1E53739}" type="datetimeFigureOut">
              <a:rPr lang="pt-BR"/>
              <a:pPr>
                <a:defRPr/>
              </a:pPr>
              <a:t>31/03/2014</a:t>
            </a:fld>
            <a:endParaRPr lang="pt-BR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5827E-1C0C-4889-9D64-A8AD1B98CE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EF4E-842D-4611-B0DF-9CD2ABE93EA1}" type="datetimeFigureOut">
              <a:rPr lang="pt-BR"/>
              <a:pPr>
                <a:defRPr/>
              </a:pPr>
              <a:t>31/03/2014</a:t>
            </a:fld>
            <a:endParaRPr lang="pt-BR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4868B-0E0B-4C06-B1D7-01A2BC056A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9E050-2595-46C2-9A76-F44B374E0731}" type="datetimeFigureOut">
              <a:rPr lang="pt-BR"/>
              <a:pPr>
                <a:defRPr/>
              </a:pPr>
              <a:t>31/03/2014</a:t>
            </a:fld>
            <a:endParaRPr lang="pt-BR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C6B62-32D9-47FF-B819-E8374E1274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8222E-4AE8-4DA2-8DAE-140589F8DCC5}" type="datetimeFigureOut">
              <a:rPr lang="pt-BR"/>
              <a:pPr>
                <a:defRPr/>
              </a:pPr>
              <a:t>31/03/2014</a:t>
            </a:fld>
            <a:endParaRPr lang="pt-BR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C882F-3C46-4DE2-BB8B-DE0647EDD9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BD478-F5DD-43EB-8422-B93AD4DDEF36}" type="datetimeFigureOut">
              <a:rPr lang="pt-BR"/>
              <a:pPr>
                <a:defRPr/>
              </a:pPr>
              <a:t>31/03/2014</a:t>
            </a:fld>
            <a:endParaRPr lang="pt-BR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77049-F7D7-43C3-920F-7CB78EFA7B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4B3BC-22D7-4AE6-B046-88D4A98B7AAD}" type="datetimeFigureOut">
              <a:rPr lang="pt-BR"/>
              <a:pPr>
                <a:defRPr/>
              </a:pPr>
              <a:t>31/03/2014</a:t>
            </a:fld>
            <a:endParaRPr lang="pt-BR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7D44C-30B0-476C-B8E0-44C9691408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 para editar título</a:t>
            </a:r>
            <a:endParaRPr lang="es-E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Haga clic para modificar el estilo de texto del patrón</a:t>
            </a:r>
          </a:p>
          <a:p>
            <a:pPr lvl="1"/>
            <a:r>
              <a:rPr lang="pt-BR" smtClean="0"/>
              <a:t>Segundo nivel</a:t>
            </a:r>
          </a:p>
          <a:p>
            <a:pPr lvl="2"/>
            <a:r>
              <a:rPr lang="pt-BR" smtClean="0"/>
              <a:t>Tercer nivel</a:t>
            </a:r>
          </a:p>
          <a:p>
            <a:pPr lvl="3"/>
            <a:r>
              <a:rPr lang="pt-BR" smtClean="0"/>
              <a:t>Cuarto nivel</a:t>
            </a:r>
          </a:p>
          <a:p>
            <a:pPr lvl="4"/>
            <a:r>
              <a:rPr lang="pt-BR" smtClean="0"/>
              <a:t>Quinto nivel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9513E66-66F9-43EA-B900-564CEE27C45E}" type="datetimeFigureOut">
              <a:rPr lang="pt-BR"/>
              <a:pPr>
                <a:defRPr/>
              </a:pPr>
              <a:t>31/03/2014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Genev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69E2D72-7956-4B80-A28B-C1D80910C3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1" name="Imagen 6" descr="PPT_Boletin santillana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pitchFamily="12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1029" name="CaixaDeTexto 3"/>
          <p:cNvSpPr txBox="1">
            <a:spLocks noChangeArrowheads="1"/>
          </p:cNvSpPr>
          <p:nvPr/>
        </p:nvSpPr>
        <p:spPr bwMode="auto">
          <a:xfrm>
            <a:off x="571500" y="2571750"/>
            <a:ext cx="80010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500" b="1">
                <a:solidFill>
                  <a:srgbClr val="E60049"/>
                </a:solidFill>
                <a:latin typeface="Futura" charset="0"/>
              </a:rPr>
              <a:t>EL X LO</a:t>
            </a:r>
          </a:p>
          <a:p>
            <a:pPr algn="ctr" eaLnBrk="1" hangingPunct="1"/>
            <a:r>
              <a:rPr lang="pt-BR" sz="2000" b="1">
                <a:solidFill>
                  <a:srgbClr val="E60049"/>
                </a:solidFill>
                <a:latin typeface="Futura" charset="0"/>
              </a:rPr>
              <a:t>(artículo masculino)		(artículo neutro)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6"/>
          <p:cNvSpPr>
            <a:spLocks noChangeArrowheads="1"/>
          </p:cNvSpPr>
          <p:nvPr/>
        </p:nvSpPr>
        <p:spPr bwMode="auto">
          <a:xfrm>
            <a:off x="0" y="-747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8" name="CaixaDeTexto 6"/>
          <p:cNvSpPr txBox="1">
            <a:spLocks noChangeArrowheads="1"/>
          </p:cNvSpPr>
          <p:nvPr/>
        </p:nvSpPr>
        <p:spPr bwMode="auto">
          <a:xfrm>
            <a:off x="71438" y="4824413"/>
            <a:ext cx="1214437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928688" y="4522788"/>
            <a:ext cx="1071562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O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0" name="CaixaDeTexto 6"/>
          <p:cNvSpPr txBox="1">
            <a:spLocks noChangeArrowheads="1"/>
          </p:cNvSpPr>
          <p:nvPr/>
        </p:nvSpPr>
        <p:spPr bwMode="auto">
          <a:xfrm>
            <a:off x="1714500" y="4165600"/>
            <a:ext cx="1071563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M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2500313" y="3752850"/>
            <a:ext cx="1071562" cy="1016000"/>
          </a:xfrm>
          <a:prstGeom prst="rect">
            <a:avLst/>
          </a:prstGeom>
          <a:solidFill>
            <a:srgbClr val="FF9900">
              <a:alpha val="37646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P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2" name="CaixaDeTexto 6"/>
          <p:cNvSpPr txBox="1">
            <a:spLocks noChangeArrowheads="1"/>
          </p:cNvSpPr>
          <p:nvPr/>
        </p:nvSpPr>
        <p:spPr bwMode="auto">
          <a:xfrm>
            <a:off x="3214688" y="3308350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E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3" name="CaixaDeTexto 6"/>
          <p:cNvSpPr txBox="1">
            <a:spLocks noChangeArrowheads="1"/>
          </p:cNvSpPr>
          <p:nvPr/>
        </p:nvSpPr>
        <p:spPr bwMode="auto">
          <a:xfrm>
            <a:off x="4000500" y="2879725"/>
            <a:ext cx="1071563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T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4" name="CaixaDeTexto 6"/>
          <p:cNvSpPr txBox="1">
            <a:spLocks noChangeArrowheads="1"/>
          </p:cNvSpPr>
          <p:nvPr/>
        </p:nvSpPr>
        <p:spPr bwMode="auto">
          <a:xfrm>
            <a:off x="4786313" y="2466975"/>
            <a:ext cx="1071562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5" name="CaixaDeTexto 6"/>
          <p:cNvSpPr txBox="1">
            <a:spLocks noChangeArrowheads="1"/>
          </p:cNvSpPr>
          <p:nvPr/>
        </p:nvSpPr>
        <p:spPr bwMode="auto">
          <a:xfrm>
            <a:off x="5572125" y="2109788"/>
            <a:ext cx="1071563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6" name="CaixaDeTexto 6"/>
          <p:cNvSpPr txBox="1">
            <a:spLocks noChangeArrowheads="1"/>
          </p:cNvSpPr>
          <p:nvPr/>
        </p:nvSpPr>
        <p:spPr bwMode="auto">
          <a:xfrm>
            <a:off x="6357938" y="1681163"/>
            <a:ext cx="107156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7" name="CaixaDeTexto 6"/>
          <p:cNvSpPr txBox="1">
            <a:spLocks noChangeArrowheads="1"/>
          </p:cNvSpPr>
          <p:nvPr/>
        </p:nvSpPr>
        <p:spPr bwMode="auto">
          <a:xfrm>
            <a:off x="7143750" y="1323975"/>
            <a:ext cx="1071563" cy="1016000"/>
          </a:xfrm>
          <a:prstGeom prst="rect">
            <a:avLst/>
          </a:prstGeom>
          <a:solidFill>
            <a:srgbClr val="FFC000">
              <a:alpha val="38039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Ó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8" name="CaixaDeTexto 6"/>
          <p:cNvSpPr txBox="1">
            <a:spLocks noChangeArrowheads="1"/>
          </p:cNvSpPr>
          <p:nvPr/>
        </p:nvSpPr>
        <p:spPr bwMode="auto">
          <a:xfrm>
            <a:off x="7929563" y="950913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N</a:t>
            </a:r>
            <a:endParaRPr lang="pt-BR" sz="2000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es-ES">
              <a:solidFill>
                <a:schemeClr val="tx1">
                  <a:lumMod val="75000"/>
                  <a:lumOff val="25000"/>
                </a:schemeClr>
              </a:solidFill>
              <a:latin typeface="Futura"/>
              <a:ea typeface="Geneva" charset="0"/>
              <a:cs typeface="Futura"/>
            </a:endParaRPr>
          </a:p>
        </p:txBody>
      </p:sp>
      <p:sp>
        <p:nvSpPr>
          <p:cNvPr id="19" name="CaixaDeTexto 3"/>
          <p:cNvSpPr txBox="1">
            <a:spLocks noChangeArrowheads="1"/>
          </p:cNvSpPr>
          <p:nvPr/>
        </p:nvSpPr>
        <p:spPr bwMode="auto">
          <a:xfrm>
            <a:off x="357188" y="1052513"/>
            <a:ext cx="84296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404040"/>
                </a:solidFill>
                <a:latin typeface="Futura" charset="0"/>
              </a:rPr>
              <a:t>2 grupos;</a:t>
            </a:r>
          </a:p>
          <a:p>
            <a:pPr eaLnBrk="1" hangingPunct="1"/>
            <a:endParaRPr lang="es-ES" sz="2400" dirty="0">
              <a:solidFill>
                <a:srgbClr val="404040"/>
              </a:solidFill>
              <a:latin typeface="Futura" charset="0"/>
            </a:endParaRPr>
          </a:p>
          <a:p>
            <a:pPr eaLnBrk="1" hangingPunct="1"/>
            <a:r>
              <a:rPr lang="es-ES" sz="2400" dirty="0">
                <a:solidFill>
                  <a:srgbClr val="404040"/>
                </a:solidFill>
                <a:latin typeface="Futura" charset="0"/>
              </a:rPr>
              <a:t>Cada grupo: </a:t>
            </a:r>
          </a:p>
          <a:p>
            <a:pPr eaLnBrk="1" hangingPunct="1"/>
            <a:r>
              <a:rPr lang="es-ES" sz="2400" dirty="0">
                <a:solidFill>
                  <a:srgbClr val="404040"/>
                </a:solidFill>
                <a:latin typeface="Futura" charset="0"/>
              </a:rPr>
              <a:t>escribirá frases </a:t>
            </a:r>
            <a:r>
              <a:rPr lang="es-ES" sz="2400" dirty="0" smtClean="0">
                <a:solidFill>
                  <a:srgbClr val="404040"/>
                </a:solidFill>
                <a:latin typeface="Futura" charset="0"/>
              </a:rPr>
              <a:t>con huecos para </a:t>
            </a:r>
            <a:r>
              <a:rPr lang="es-ES" sz="2400" dirty="0" smtClean="0">
                <a:solidFill>
                  <a:srgbClr val="404040"/>
                </a:solidFill>
                <a:latin typeface="Futura" charset="0"/>
              </a:rPr>
              <a:t>LO o EL.</a:t>
            </a:r>
            <a:endParaRPr lang="es-ES" sz="2400" dirty="0">
              <a:solidFill>
                <a:srgbClr val="404040"/>
              </a:solidFill>
              <a:latin typeface="Futura" charset="0"/>
            </a:endParaRPr>
          </a:p>
          <a:p>
            <a:pPr eaLnBrk="1" hangingPunct="1"/>
            <a:endParaRPr lang="es-ES" sz="2400" dirty="0">
              <a:solidFill>
                <a:srgbClr val="404040"/>
              </a:solidFill>
              <a:latin typeface="Futura" charset="0"/>
            </a:endParaRPr>
          </a:p>
          <a:p>
            <a:pPr eaLnBrk="1" hangingPunct="1"/>
            <a:r>
              <a:rPr lang="es-ES" sz="2400" dirty="0">
                <a:solidFill>
                  <a:srgbClr val="404040"/>
                </a:solidFill>
                <a:latin typeface="Futura" charset="0"/>
              </a:rPr>
              <a:t>Cambiarán las hojas para que el otro grupo </a:t>
            </a:r>
            <a:r>
              <a:rPr lang="es-ES" sz="2400" dirty="0" smtClean="0">
                <a:solidFill>
                  <a:srgbClr val="404040"/>
                </a:solidFill>
                <a:latin typeface="Futura" charset="0"/>
              </a:rPr>
              <a:t>llene </a:t>
            </a:r>
            <a:r>
              <a:rPr lang="es-ES" sz="2400" dirty="0" smtClean="0">
                <a:solidFill>
                  <a:srgbClr val="404040"/>
                </a:solidFill>
                <a:latin typeface="Futura" charset="0"/>
              </a:rPr>
              <a:t>los </a:t>
            </a:r>
            <a:r>
              <a:rPr lang="es-ES" sz="2400" dirty="0" smtClean="0">
                <a:solidFill>
                  <a:srgbClr val="404040"/>
                </a:solidFill>
                <a:latin typeface="Futura" charset="0"/>
              </a:rPr>
              <a:t>huecos.</a:t>
            </a:r>
            <a:endParaRPr lang="es-ES" sz="2400" dirty="0">
              <a:solidFill>
                <a:srgbClr val="404040"/>
              </a:solidFill>
              <a:latin typeface="Futura" charset="0"/>
            </a:endParaRPr>
          </a:p>
          <a:p>
            <a:pPr eaLnBrk="1" hangingPunct="1"/>
            <a:r>
              <a:rPr lang="es-ES" sz="2400" dirty="0">
                <a:solidFill>
                  <a:srgbClr val="404040"/>
                </a:solidFill>
                <a:latin typeface="Futura" charset="0"/>
              </a:rPr>
              <a:t>Luego intercambian las hojas otra vez para la corrección.</a:t>
            </a:r>
          </a:p>
          <a:p>
            <a:pPr eaLnBrk="1" hangingPunct="1"/>
            <a:endParaRPr lang="es-ES" sz="2400" dirty="0">
              <a:solidFill>
                <a:srgbClr val="404040"/>
              </a:solidFill>
              <a:latin typeface="Futura" charset="0"/>
            </a:endParaRPr>
          </a:p>
          <a:p>
            <a:pPr eaLnBrk="1" hangingPunct="1"/>
            <a:r>
              <a:rPr lang="es-ES" sz="2400" dirty="0">
                <a:solidFill>
                  <a:srgbClr val="404040"/>
                </a:solidFill>
                <a:latin typeface="Futura" charset="0"/>
              </a:rPr>
              <a:t>Gana el grupo que haya </a:t>
            </a:r>
            <a:r>
              <a:rPr lang="es-ES" sz="2400" dirty="0" smtClean="0">
                <a:solidFill>
                  <a:srgbClr val="404040"/>
                </a:solidFill>
                <a:latin typeface="Futura" charset="0"/>
              </a:rPr>
              <a:t>completado correctamente más frases.</a:t>
            </a:r>
            <a:endParaRPr lang="es-ES" sz="2400" dirty="0">
              <a:solidFill>
                <a:srgbClr val="404040"/>
              </a:solidFill>
              <a:latin typeface="Futur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16387" name="Espaço Reservado para Texto 11"/>
          <p:cNvSpPr txBox="1">
            <a:spLocks/>
          </p:cNvSpPr>
          <p:nvPr/>
        </p:nvSpPr>
        <p:spPr bwMode="auto">
          <a:xfrm>
            <a:off x="785813" y="1000125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s-ES_tradnl" sz="4800" b="1">
                <a:solidFill>
                  <a:srgbClr val="E60049"/>
                </a:solidFill>
                <a:latin typeface="Futura" charset="0"/>
              </a:rPr>
              <a:t>¡Gracias!</a:t>
            </a:r>
          </a:p>
        </p:txBody>
      </p:sp>
      <p:pic>
        <p:nvPicPr>
          <p:cNvPr id="15366" name="Picture 9" descr="http://www.abcschool.com/immagini/smile_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0" y="1928813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ixaDeTexto 6"/>
          <p:cNvSpPr txBox="1">
            <a:spLocks noChangeArrowheads="1"/>
          </p:cNvSpPr>
          <p:nvPr/>
        </p:nvSpPr>
        <p:spPr bwMode="auto">
          <a:xfrm>
            <a:off x="71438" y="4262438"/>
            <a:ext cx="714375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26" name="CaixaDeTexto 6"/>
          <p:cNvSpPr txBox="1">
            <a:spLocks noChangeArrowheads="1"/>
          </p:cNvSpPr>
          <p:nvPr/>
        </p:nvSpPr>
        <p:spPr bwMode="auto">
          <a:xfrm>
            <a:off x="642938" y="3889375"/>
            <a:ext cx="714375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O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27" name="CaixaDeTexto 6"/>
          <p:cNvSpPr txBox="1">
            <a:spLocks noChangeArrowheads="1"/>
          </p:cNvSpPr>
          <p:nvPr/>
        </p:nvSpPr>
        <p:spPr bwMode="auto">
          <a:xfrm>
            <a:off x="1214438" y="3389313"/>
            <a:ext cx="78581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N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28" name="CaixaDeTexto 6"/>
          <p:cNvSpPr txBox="1">
            <a:spLocks noChangeArrowheads="1"/>
          </p:cNvSpPr>
          <p:nvPr/>
        </p:nvSpPr>
        <p:spPr bwMode="auto">
          <a:xfrm>
            <a:off x="1785938" y="2889250"/>
            <a:ext cx="714375" cy="1016000"/>
          </a:xfrm>
          <a:prstGeom prst="rect">
            <a:avLst/>
          </a:prstGeom>
          <a:solidFill>
            <a:srgbClr val="FF9900">
              <a:alpha val="37646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T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0" name="CaixaDeTexto 6"/>
          <p:cNvSpPr txBox="1">
            <a:spLocks noChangeArrowheads="1"/>
          </p:cNvSpPr>
          <p:nvPr/>
        </p:nvSpPr>
        <p:spPr bwMode="auto">
          <a:xfrm>
            <a:off x="2286000" y="2389188"/>
            <a:ext cx="642938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E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1" name="CaixaDeTexto 6"/>
          <p:cNvSpPr txBox="1">
            <a:spLocks noChangeArrowheads="1"/>
          </p:cNvSpPr>
          <p:nvPr/>
        </p:nvSpPr>
        <p:spPr bwMode="auto">
          <a:xfrm>
            <a:off x="2786063" y="1889125"/>
            <a:ext cx="642937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X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2" name="CaixaDeTexto 6"/>
          <p:cNvSpPr txBox="1">
            <a:spLocks noChangeArrowheads="1"/>
          </p:cNvSpPr>
          <p:nvPr/>
        </p:nvSpPr>
        <p:spPr bwMode="auto">
          <a:xfrm>
            <a:off x="3143250" y="1333500"/>
            <a:ext cx="714375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T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3" name="CaixaDeTexto 6"/>
          <p:cNvSpPr txBox="1">
            <a:spLocks noChangeArrowheads="1"/>
          </p:cNvSpPr>
          <p:nvPr/>
        </p:nvSpPr>
        <p:spPr bwMode="auto">
          <a:xfrm>
            <a:off x="3571875" y="976313"/>
            <a:ext cx="642938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U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4" name="CaixaDeTexto 6"/>
          <p:cNvSpPr txBox="1">
            <a:spLocks noChangeArrowheads="1"/>
          </p:cNvSpPr>
          <p:nvPr/>
        </p:nvSpPr>
        <p:spPr bwMode="auto">
          <a:xfrm>
            <a:off x="4000500" y="476250"/>
            <a:ext cx="714375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A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5" name="CaixaDeTexto 6"/>
          <p:cNvSpPr txBox="1">
            <a:spLocks noChangeArrowheads="1"/>
          </p:cNvSpPr>
          <p:nvPr/>
        </p:nvSpPr>
        <p:spPr bwMode="auto">
          <a:xfrm>
            <a:off x="4572000" y="762000"/>
            <a:ext cx="642938" cy="1016000"/>
          </a:xfrm>
          <a:prstGeom prst="rect">
            <a:avLst/>
          </a:prstGeom>
          <a:solidFill>
            <a:srgbClr val="FFC000">
              <a:alpha val="38039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L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6" name="CaixaDeTexto 6"/>
          <p:cNvSpPr txBox="1">
            <a:spLocks noChangeArrowheads="1"/>
          </p:cNvSpPr>
          <p:nvPr/>
        </p:nvSpPr>
        <p:spPr bwMode="auto">
          <a:xfrm>
            <a:off x="5143500" y="1262063"/>
            <a:ext cx="642938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7" name="CaixaDeTexto 6"/>
          <p:cNvSpPr txBox="1">
            <a:spLocks noChangeArrowheads="1"/>
          </p:cNvSpPr>
          <p:nvPr/>
        </p:nvSpPr>
        <p:spPr bwMode="auto">
          <a:xfrm>
            <a:off x="5572125" y="1833563"/>
            <a:ext cx="714375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Z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8" name="CaixaDeTexto 6"/>
          <p:cNvSpPr txBox="1">
            <a:spLocks noChangeArrowheads="1"/>
          </p:cNvSpPr>
          <p:nvPr/>
        </p:nvSpPr>
        <p:spPr bwMode="auto">
          <a:xfrm>
            <a:off x="6072188" y="2405063"/>
            <a:ext cx="642937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A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9" name="CaixaDeTexto 6"/>
          <p:cNvSpPr txBox="1">
            <a:spLocks noChangeArrowheads="1"/>
          </p:cNvSpPr>
          <p:nvPr/>
        </p:nvSpPr>
        <p:spPr bwMode="auto">
          <a:xfrm>
            <a:off x="6643688" y="2833688"/>
            <a:ext cx="78581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40" name="CaixaDeTexto 6"/>
          <p:cNvSpPr txBox="1">
            <a:spLocks noChangeArrowheads="1"/>
          </p:cNvSpPr>
          <p:nvPr/>
        </p:nvSpPr>
        <p:spPr bwMode="auto">
          <a:xfrm>
            <a:off x="7215188" y="3333750"/>
            <a:ext cx="642937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41" name="CaixaDeTexto 6"/>
          <p:cNvSpPr txBox="1">
            <a:spLocks noChangeArrowheads="1"/>
          </p:cNvSpPr>
          <p:nvPr/>
        </p:nvSpPr>
        <p:spPr bwMode="auto">
          <a:xfrm>
            <a:off x="7643813" y="3762375"/>
            <a:ext cx="714375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O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42" name="CaixaDeTexto 6"/>
          <p:cNvSpPr txBox="1">
            <a:spLocks noChangeArrowheads="1"/>
          </p:cNvSpPr>
          <p:nvPr/>
        </p:nvSpPr>
        <p:spPr bwMode="auto">
          <a:xfrm>
            <a:off x="8143875" y="4191000"/>
            <a:ext cx="785813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N</a:t>
            </a:r>
            <a:endParaRPr lang="pt-BR" sz="2000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allAtOnce" animBg="1"/>
      <p:bldP spid="26" grpId="0" build="allAtOnce" animBg="1"/>
      <p:bldP spid="27" grpId="0" build="allAtOnce" animBg="1"/>
      <p:bldP spid="28" grpId="0" build="allAtOnce" animBg="1"/>
      <p:bldP spid="30" grpId="0" build="allAtOnce" animBg="1"/>
      <p:bldP spid="31" grpId="0" build="allAtOnce" animBg="1"/>
      <p:bldP spid="32" grpId="0" build="allAtOnce" animBg="1"/>
      <p:bldP spid="33" grpId="0" build="allAtOnce" animBg="1"/>
      <p:bldP spid="34" grpId="0" build="allAtOnce" animBg="1"/>
      <p:bldP spid="35" grpId="0" build="allAtOnce" animBg="1"/>
      <p:bldP spid="36" grpId="0" build="allAtOnce" animBg="1"/>
      <p:bldP spid="37" grpId="0" build="allAtOnce" animBg="1"/>
      <p:bldP spid="38" grpId="0" build="allAtOnce" animBg="1"/>
      <p:bldP spid="39" grpId="0" build="allAtOnce" animBg="1"/>
      <p:bldP spid="40" grpId="0" build="allAtOnce" animBg="1"/>
      <p:bldP spid="41" grpId="0" build="allAtOnce" animBg="1"/>
      <p:bldP spid="42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>
              <a:latin typeface="Futura" charset="0"/>
            </a:endParaRPr>
          </a:p>
        </p:txBody>
      </p:sp>
      <p:pic>
        <p:nvPicPr>
          <p:cNvPr id="1026" name="Picture 2" descr="http://25.media.tumblr.com/d0625e8ad98ccfccaf64dec50009d065/tumblr_mnsj3a2PYY1stfyo8o1_12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144000" cy="46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>
              <a:latin typeface="Futura" charset="0"/>
            </a:endParaRPr>
          </a:p>
        </p:txBody>
      </p:sp>
      <p:pic>
        <p:nvPicPr>
          <p:cNvPr id="2050" name="Picture 2" descr="http://norocksolo.com/wp-content/uploads/2013/02/tumblr_mdz9of5ZZX1rzsjkbo1_12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9144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6723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6"/>
          <p:cNvSpPr>
            <a:spLocks noChangeArrowheads="1"/>
          </p:cNvSpPr>
          <p:nvPr/>
        </p:nvSpPr>
        <p:spPr bwMode="auto">
          <a:xfrm>
            <a:off x="0" y="-747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8" name="CaixaDeTexto 6"/>
          <p:cNvSpPr txBox="1">
            <a:spLocks noChangeArrowheads="1"/>
          </p:cNvSpPr>
          <p:nvPr/>
        </p:nvSpPr>
        <p:spPr bwMode="auto">
          <a:xfrm>
            <a:off x="71438" y="4824413"/>
            <a:ext cx="1214437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E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928688" y="4522788"/>
            <a:ext cx="1071562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X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0" name="CaixaDeTexto 6"/>
          <p:cNvSpPr txBox="1">
            <a:spLocks noChangeArrowheads="1"/>
          </p:cNvSpPr>
          <p:nvPr/>
        </p:nvSpPr>
        <p:spPr bwMode="auto">
          <a:xfrm>
            <a:off x="1714500" y="4165600"/>
            <a:ext cx="1071563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P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2500313" y="3752850"/>
            <a:ext cx="1071562" cy="1016000"/>
          </a:xfrm>
          <a:prstGeom prst="rect">
            <a:avLst/>
          </a:prstGeom>
          <a:solidFill>
            <a:srgbClr val="FF9900">
              <a:alpha val="37646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L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2" name="CaixaDeTexto 6"/>
          <p:cNvSpPr txBox="1">
            <a:spLocks noChangeArrowheads="1"/>
          </p:cNvSpPr>
          <p:nvPr/>
        </p:nvSpPr>
        <p:spPr bwMode="auto">
          <a:xfrm>
            <a:off x="3214688" y="3308350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3" name="CaixaDeTexto 6"/>
          <p:cNvSpPr txBox="1">
            <a:spLocks noChangeArrowheads="1"/>
          </p:cNvSpPr>
          <p:nvPr/>
        </p:nvSpPr>
        <p:spPr bwMode="auto">
          <a:xfrm>
            <a:off x="4000500" y="2879725"/>
            <a:ext cx="1071563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4" name="CaixaDeTexto 6"/>
          <p:cNvSpPr txBox="1">
            <a:spLocks noChangeArrowheads="1"/>
          </p:cNvSpPr>
          <p:nvPr/>
        </p:nvSpPr>
        <p:spPr bwMode="auto">
          <a:xfrm>
            <a:off x="4786313" y="2466975"/>
            <a:ext cx="1071562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A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5" name="CaixaDeTexto 6"/>
          <p:cNvSpPr txBox="1">
            <a:spLocks noChangeArrowheads="1"/>
          </p:cNvSpPr>
          <p:nvPr/>
        </p:nvSpPr>
        <p:spPr bwMode="auto">
          <a:xfrm>
            <a:off x="5572125" y="2109788"/>
            <a:ext cx="1071563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6" name="CaixaDeTexto 6"/>
          <p:cNvSpPr txBox="1">
            <a:spLocks noChangeArrowheads="1"/>
          </p:cNvSpPr>
          <p:nvPr/>
        </p:nvSpPr>
        <p:spPr bwMode="auto">
          <a:xfrm>
            <a:off x="6357938" y="1681163"/>
            <a:ext cx="107156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7" name="CaixaDeTexto 6"/>
          <p:cNvSpPr txBox="1">
            <a:spLocks noChangeArrowheads="1"/>
          </p:cNvSpPr>
          <p:nvPr/>
        </p:nvSpPr>
        <p:spPr bwMode="auto">
          <a:xfrm>
            <a:off x="7143750" y="1323975"/>
            <a:ext cx="1071563" cy="1016000"/>
          </a:xfrm>
          <a:prstGeom prst="rect">
            <a:avLst/>
          </a:prstGeom>
          <a:solidFill>
            <a:srgbClr val="FFC000">
              <a:alpha val="38039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Ó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8" name="CaixaDeTexto 6"/>
          <p:cNvSpPr txBox="1">
            <a:spLocks noChangeArrowheads="1"/>
          </p:cNvSpPr>
          <p:nvPr/>
        </p:nvSpPr>
        <p:spPr bwMode="auto">
          <a:xfrm>
            <a:off x="7929563" y="950913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N</a:t>
            </a:r>
            <a:endParaRPr lang="pt-BR" sz="2000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12293" name="CaixaDeTexto 3"/>
          <p:cNvSpPr txBox="1">
            <a:spLocks noChangeArrowheads="1"/>
          </p:cNvSpPr>
          <p:nvPr/>
        </p:nvSpPr>
        <p:spPr bwMode="auto">
          <a:xfrm>
            <a:off x="250825" y="404813"/>
            <a:ext cx="8642350" cy="4401205"/>
          </a:xfrm>
          <a:prstGeom prst="rect">
            <a:avLst/>
          </a:prstGeom>
          <a:noFill/>
          <a:ln w="28575">
            <a:solidFill>
              <a:srgbClr val="E600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3500" b="1" dirty="0" err="1" smtClean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Lo</a:t>
            </a:r>
            <a:r>
              <a:rPr lang="pt-BR" sz="3500" b="1" dirty="0" smtClean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 x </a:t>
            </a:r>
            <a:r>
              <a:rPr lang="pt-BR" sz="3500" b="1" dirty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E</a:t>
            </a:r>
            <a:r>
              <a:rPr lang="pt-BR" sz="3500" b="1" dirty="0" smtClean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l</a:t>
            </a:r>
          </a:p>
          <a:p>
            <a:pPr algn="ctr" eaLnBrk="1" hangingPunct="1">
              <a:defRPr/>
            </a:pPr>
            <a:endParaRPr lang="pt-BR" sz="3500" b="1" dirty="0">
              <a:solidFill>
                <a:srgbClr val="E6004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utura" charset="0"/>
            </a:endParaRPr>
          </a:p>
          <a:p>
            <a:pPr algn="ctr" eaLnBrk="1" hangingPunct="1">
              <a:defRPr/>
            </a:pPr>
            <a:r>
              <a:rPr lang="pt-BR" sz="3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“</a:t>
            </a:r>
            <a:r>
              <a:rPr lang="pt-BR" sz="35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Lo</a:t>
            </a:r>
            <a:r>
              <a:rPr lang="pt-BR" sz="3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” es </a:t>
            </a:r>
            <a:r>
              <a:rPr lang="pt-BR" sz="35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un</a:t>
            </a:r>
            <a:r>
              <a:rPr lang="pt-BR" sz="3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 artículo neutro y nunca </a:t>
            </a:r>
            <a:r>
              <a:rPr lang="pt-BR" sz="35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acompaña</a:t>
            </a:r>
            <a:r>
              <a:rPr lang="pt-BR" sz="3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 </a:t>
            </a:r>
            <a:r>
              <a:rPr lang="pt-BR" sz="35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sustantivo</a:t>
            </a:r>
            <a:r>
              <a:rPr lang="pt-BR" sz="3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.</a:t>
            </a:r>
          </a:p>
          <a:p>
            <a:pPr algn="ctr" eaLnBrk="1" hangingPunct="1">
              <a:defRPr/>
            </a:pPr>
            <a:endParaRPr lang="pt-BR" sz="3500" b="1" dirty="0">
              <a:effectLst>
                <a:outerShdw blurRad="38100" dist="38100" dir="2700000" algn="tl">
                  <a:srgbClr val="C0C0C0"/>
                </a:outerShdw>
              </a:effectLst>
              <a:latin typeface="Futura" charset="0"/>
            </a:endParaRPr>
          </a:p>
          <a:p>
            <a:pPr algn="ctr" eaLnBrk="1" hangingPunct="1">
              <a:defRPr/>
            </a:pPr>
            <a:r>
              <a:rPr lang="pt-BR" sz="3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“El</a:t>
            </a:r>
            <a:r>
              <a:rPr lang="pt-BR" sz="3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” es </a:t>
            </a:r>
            <a:r>
              <a:rPr lang="pt-BR" sz="35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un</a:t>
            </a:r>
            <a:r>
              <a:rPr lang="pt-BR" sz="3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 artículo definido masculino que </a:t>
            </a:r>
            <a:r>
              <a:rPr lang="pt-BR" sz="35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acompaña</a:t>
            </a:r>
            <a:r>
              <a:rPr lang="pt-BR" sz="3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 </a:t>
            </a:r>
            <a:r>
              <a:rPr lang="pt-BR" sz="35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sustantivos</a:t>
            </a:r>
            <a:r>
              <a:rPr lang="pt-BR" sz="3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.</a:t>
            </a:r>
          </a:p>
          <a:p>
            <a:pPr algn="ctr" eaLnBrk="1" hangingPunct="1">
              <a:defRPr/>
            </a:pPr>
            <a:endParaRPr lang="pt-BR" sz="3500" b="1" dirty="0">
              <a:solidFill>
                <a:srgbClr val="E6004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utur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6149" name="CaixaDeTexto 8"/>
          <p:cNvSpPr txBox="1">
            <a:spLocks noChangeArrowheads="1"/>
          </p:cNvSpPr>
          <p:nvPr/>
        </p:nvSpPr>
        <p:spPr bwMode="auto">
          <a:xfrm>
            <a:off x="1116013" y="188913"/>
            <a:ext cx="6624637" cy="5540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_tradnl" sz="3000" b="1" dirty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Usos del artículo neutro “lo”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57821"/>
              </p:ext>
            </p:extLst>
          </p:nvPr>
        </p:nvGraphicFramePr>
        <p:xfrm>
          <a:off x="250825" y="765175"/>
          <a:ext cx="8640960" cy="4564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827"/>
                <a:gridCol w="2088827"/>
                <a:gridCol w="1892442"/>
                <a:gridCol w="2570864"/>
              </a:tblGrid>
              <a:tr h="432048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FORMA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FUNCIÓN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EQUIVALE A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EJEMPLOS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dirty="0" smtClean="0">
                          <a:latin typeface="Futura"/>
                        </a:rPr>
                        <a:t> + adjetivo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Generaliza </a:t>
                      </a:r>
                      <a:r>
                        <a:rPr lang="pt-BR" b="1" dirty="0" err="1" smtClean="0">
                          <a:latin typeface="Futura"/>
                        </a:rPr>
                        <a:t>los</a:t>
                      </a:r>
                      <a:r>
                        <a:rPr lang="pt-BR" b="1" dirty="0" smtClean="0">
                          <a:latin typeface="Futura"/>
                        </a:rPr>
                        <a:t> conceptos.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la</a:t>
                      </a:r>
                      <a:r>
                        <a:rPr lang="pt-BR" b="1" dirty="0" smtClean="0">
                          <a:latin typeface="Futura"/>
                        </a:rPr>
                        <a:t>(s) cosa(s)</a:t>
                      </a:r>
                    </a:p>
                    <a:p>
                      <a:r>
                        <a:rPr lang="pt-BR" b="1" dirty="0" err="1" smtClean="0">
                          <a:latin typeface="Futura"/>
                        </a:rPr>
                        <a:t>la</a:t>
                      </a:r>
                      <a:r>
                        <a:rPr lang="pt-BR" b="1" dirty="0" smtClean="0">
                          <a:latin typeface="Futura"/>
                        </a:rPr>
                        <a:t>(s)</a:t>
                      </a:r>
                      <a:r>
                        <a:rPr lang="pt-BR" b="1" baseline="0" dirty="0" smtClean="0">
                          <a:latin typeface="Futura"/>
                        </a:rPr>
                        <a:t> parte(s)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bello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smtClean="0">
                          <a:latin typeface="Futura"/>
                        </a:rPr>
                        <a:t>(</a:t>
                      </a:r>
                      <a:r>
                        <a:rPr lang="pt-BR" b="1" baseline="0" dirty="0" err="1" smtClean="0">
                          <a:latin typeface="Futura"/>
                        </a:rPr>
                        <a:t>las</a:t>
                      </a:r>
                      <a:r>
                        <a:rPr lang="pt-BR" b="1" baseline="0" dirty="0" smtClean="0">
                          <a:latin typeface="Futura"/>
                        </a:rPr>
                        <a:t> cosas/</a:t>
                      </a:r>
                      <a:r>
                        <a:rPr lang="pt-BR" b="1" baseline="0" dirty="0" err="1" smtClean="0">
                          <a:latin typeface="Futura"/>
                        </a:rPr>
                        <a:t>la</a:t>
                      </a:r>
                      <a:r>
                        <a:rPr lang="pt-BR" b="1" baseline="0" dirty="0" smtClean="0">
                          <a:latin typeface="Futura"/>
                        </a:rPr>
                        <a:t> parte </a:t>
                      </a:r>
                      <a:r>
                        <a:rPr lang="pt-BR" b="1" baseline="0" dirty="0" err="1" smtClean="0">
                          <a:latin typeface="Futura"/>
                        </a:rPr>
                        <a:t>bella</a:t>
                      </a:r>
                      <a:r>
                        <a:rPr lang="pt-BR" b="1" baseline="0" dirty="0" smtClean="0">
                          <a:latin typeface="Futura"/>
                        </a:rPr>
                        <a:t>)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374442">
                <a:tc rowSpan="2">
                  <a:txBody>
                    <a:bodyPr/>
                    <a:lstStyle/>
                    <a:p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dirty="0" smtClean="0">
                          <a:latin typeface="Futura"/>
                        </a:rPr>
                        <a:t> + de + </a:t>
                      </a:r>
                      <a:r>
                        <a:rPr lang="pt-BR" b="1" dirty="0" err="1" smtClean="0">
                          <a:latin typeface="Futura"/>
                        </a:rPr>
                        <a:t>sustantivo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Se </a:t>
                      </a:r>
                      <a:r>
                        <a:rPr lang="pt-BR" b="1" dirty="0" err="1" smtClean="0">
                          <a:latin typeface="Futura"/>
                        </a:rPr>
                        <a:t>refiere</a:t>
                      </a:r>
                      <a:r>
                        <a:rPr lang="pt-BR" b="1" baseline="0" dirty="0" smtClean="0">
                          <a:latin typeface="Futura"/>
                        </a:rPr>
                        <a:t> a </a:t>
                      </a:r>
                      <a:r>
                        <a:rPr lang="pt-BR" b="1" baseline="0" dirty="0" err="1" smtClean="0">
                          <a:latin typeface="Futura"/>
                        </a:rPr>
                        <a:t>un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asunto</a:t>
                      </a:r>
                      <a:endParaRPr lang="pt-BR" b="1" dirty="0">
                        <a:latin typeface="Futura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el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asunto</a:t>
                      </a:r>
                      <a:r>
                        <a:rPr lang="pt-BR" b="1" dirty="0" smtClean="0">
                          <a:latin typeface="Futura"/>
                        </a:rPr>
                        <a:t> de</a:t>
                      </a:r>
                      <a:endParaRPr lang="pt-BR" b="1" dirty="0">
                        <a:latin typeface="Futura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¿Sabes 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dirty="0" smtClean="0">
                          <a:latin typeface="Futura"/>
                        </a:rPr>
                        <a:t> de </a:t>
                      </a:r>
                      <a:r>
                        <a:rPr lang="pt-BR" b="1" dirty="0" err="1" smtClean="0">
                          <a:latin typeface="Futura"/>
                        </a:rPr>
                        <a:t>la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reunión</a:t>
                      </a:r>
                      <a:r>
                        <a:rPr lang="pt-BR" b="1" dirty="0" smtClean="0">
                          <a:latin typeface="Futura"/>
                        </a:rPr>
                        <a:t>? (</a:t>
                      </a:r>
                      <a:r>
                        <a:rPr lang="pt-BR" b="1" dirty="0" err="1" smtClean="0">
                          <a:latin typeface="Futura"/>
                        </a:rPr>
                        <a:t>el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asunto</a:t>
                      </a:r>
                      <a:r>
                        <a:rPr lang="pt-BR" b="1" dirty="0" smtClean="0">
                          <a:latin typeface="Futura"/>
                        </a:rPr>
                        <a:t>)</a:t>
                      </a:r>
                      <a:endParaRPr lang="pt-BR" b="1" dirty="0">
                        <a:latin typeface="Futura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Alude a una </a:t>
                      </a:r>
                      <a:r>
                        <a:rPr lang="pt-BR" b="1" dirty="0" err="1" smtClean="0">
                          <a:latin typeface="Futura"/>
                        </a:rPr>
                        <a:t>vivienda</a:t>
                      </a:r>
                      <a:endParaRPr lang="pt-BR" b="1" dirty="0">
                        <a:latin typeface="Futur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la</a:t>
                      </a:r>
                      <a:r>
                        <a:rPr lang="pt-BR" b="1" dirty="0" smtClean="0">
                          <a:latin typeface="Futura"/>
                        </a:rPr>
                        <a:t> casa de</a:t>
                      </a:r>
                      <a:endParaRPr lang="pt-BR" b="1" dirty="0">
                        <a:latin typeface="Futur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Pasé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el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día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en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baseline="0" dirty="0" smtClean="0">
                          <a:latin typeface="Futura"/>
                        </a:rPr>
                        <a:t> de mi </a:t>
                      </a:r>
                      <a:r>
                        <a:rPr lang="pt-BR" b="1" baseline="0" dirty="0" err="1" smtClean="0">
                          <a:latin typeface="Futura"/>
                        </a:rPr>
                        <a:t>tío</a:t>
                      </a:r>
                      <a:r>
                        <a:rPr lang="pt-BR" b="1" baseline="0" dirty="0" smtClean="0">
                          <a:latin typeface="Futura"/>
                        </a:rPr>
                        <a:t> (</a:t>
                      </a:r>
                      <a:r>
                        <a:rPr lang="pt-BR" b="1" baseline="0" dirty="0" err="1" smtClean="0">
                          <a:latin typeface="Futura"/>
                        </a:rPr>
                        <a:t>la</a:t>
                      </a:r>
                      <a:r>
                        <a:rPr lang="pt-BR" b="1" baseline="0" dirty="0" smtClean="0">
                          <a:latin typeface="Futura"/>
                        </a:rPr>
                        <a:t> casa de...)</a:t>
                      </a:r>
                      <a:endParaRPr lang="pt-BR" b="1" dirty="0">
                        <a:latin typeface="Futur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48883"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dirty="0" smtClean="0">
                          <a:latin typeface="Futura"/>
                        </a:rPr>
                        <a:t> + más</a:t>
                      </a:r>
                      <a:r>
                        <a:rPr lang="pt-BR" b="1" baseline="0" dirty="0" smtClean="0">
                          <a:latin typeface="Futura"/>
                        </a:rPr>
                        <a:t> + adjetivo o </a:t>
                      </a:r>
                      <a:r>
                        <a:rPr lang="pt-BR" b="1" baseline="0" dirty="0" err="1" smtClean="0">
                          <a:latin typeface="Futura"/>
                        </a:rPr>
                        <a:t>lo</a:t>
                      </a:r>
                      <a:r>
                        <a:rPr lang="pt-BR" b="1" baseline="0" dirty="0" smtClean="0">
                          <a:latin typeface="Futura"/>
                        </a:rPr>
                        <a:t> + </a:t>
                      </a:r>
                      <a:r>
                        <a:rPr lang="pt-BR" b="1" baseline="0" dirty="0" err="1" smtClean="0">
                          <a:latin typeface="Futura"/>
                        </a:rPr>
                        <a:t>mejor</a:t>
                      </a:r>
                      <a:r>
                        <a:rPr lang="pt-BR" b="1" baseline="0" dirty="0" smtClean="0">
                          <a:latin typeface="Futura"/>
                        </a:rPr>
                        <a:t>/ </a:t>
                      </a:r>
                      <a:r>
                        <a:rPr lang="pt-BR" b="1" baseline="0" dirty="0" err="1" smtClean="0">
                          <a:latin typeface="Futura"/>
                        </a:rPr>
                        <a:t>peor</a:t>
                      </a:r>
                      <a:r>
                        <a:rPr lang="pt-BR" b="1" baseline="0" dirty="0" smtClean="0">
                          <a:latin typeface="Futura"/>
                        </a:rPr>
                        <a:t>/ único/ principal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Da</a:t>
                      </a:r>
                      <a:r>
                        <a:rPr lang="pt-BR" b="1" baseline="0" dirty="0" smtClean="0">
                          <a:latin typeface="Futura"/>
                        </a:rPr>
                        <a:t> valor superlativo absoluto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la</a:t>
                      </a:r>
                      <a:r>
                        <a:rPr lang="pt-BR" b="1" dirty="0" smtClean="0">
                          <a:latin typeface="Futura"/>
                        </a:rPr>
                        <a:t>(s) + adjetivo +</a:t>
                      </a:r>
                      <a:r>
                        <a:rPr lang="pt-BR" b="1" baseline="0" dirty="0" smtClean="0">
                          <a:latin typeface="Futura"/>
                        </a:rPr>
                        <a:t> cosa(s)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mejor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es</a:t>
                      </a:r>
                      <a:r>
                        <a:rPr lang="pt-BR" b="1" dirty="0" smtClean="0">
                          <a:latin typeface="Futura"/>
                        </a:rPr>
                        <a:t> ser feliz. (</a:t>
                      </a:r>
                      <a:r>
                        <a:rPr lang="pt-BR" b="1" dirty="0" err="1" smtClean="0">
                          <a:latin typeface="Futura"/>
                        </a:rPr>
                        <a:t>la</a:t>
                      </a:r>
                      <a:r>
                        <a:rPr lang="pt-BR" b="1" dirty="0" smtClean="0">
                          <a:latin typeface="Futura"/>
                        </a:rPr>
                        <a:t> cosa </a:t>
                      </a:r>
                      <a:r>
                        <a:rPr lang="pt-BR" b="1" dirty="0" err="1" smtClean="0">
                          <a:latin typeface="Futura"/>
                        </a:rPr>
                        <a:t>mejor</a:t>
                      </a:r>
                      <a:r>
                        <a:rPr lang="pt-BR" b="1" dirty="0" smtClean="0">
                          <a:latin typeface="Futura"/>
                        </a:rPr>
                        <a:t>)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de +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baseline="0" dirty="0" smtClean="0">
                          <a:latin typeface="Futura"/>
                        </a:rPr>
                        <a:t> + más + adjetivo o </a:t>
                      </a:r>
                      <a:r>
                        <a:rPr lang="pt-BR" b="1" baseline="0" dirty="0" err="1" smtClean="0">
                          <a:latin typeface="Futura"/>
                        </a:rPr>
                        <a:t>adverbio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Da valor</a:t>
                      </a:r>
                      <a:r>
                        <a:rPr lang="pt-BR" b="1" baseline="0" dirty="0" smtClean="0">
                          <a:latin typeface="Futura"/>
                        </a:rPr>
                        <a:t> intensificador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muy</a:t>
                      </a:r>
                      <a:r>
                        <a:rPr lang="pt-BR" b="1" baseline="0" dirty="0" smtClean="0">
                          <a:latin typeface="Futura"/>
                        </a:rPr>
                        <a:t> + adjetivo/ </a:t>
                      </a:r>
                      <a:r>
                        <a:rPr lang="pt-BR" b="1" baseline="0" dirty="0" err="1" smtClean="0">
                          <a:latin typeface="Futura"/>
                        </a:rPr>
                        <a:t>adverbio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Esas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fiestas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son</a:t>
                      </a:r>
                      <a:r>
                        <a:rPr lang="pt-BR" b="1" dirty="0" smtClean="0">
                          <a:latin typeface="Futura"/>
                        </a:rPr>
                        <a:t> de 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dirty="0" smtClean="0">
                          <a:latin typeface="Futura"/>
                        </a:rPr>
                        <a:t> más </a:t>
                      </a:r>
                      <a:r>
                        <a:rPr lang="pt-BR" b="1" dirty="0" err="1" smtClean="0">
                          <a:latin typeface="Futura"/>
                        </a:rPr>
                        <a:t>lujosas</a:t>
                      </a:r>
                      <a:r>
                        <a:rPr lang="pt-BR" b="1" baseline="0" dirty="0" smtClean="0">
                          <a:latin typeface="Futura"/>
                        </a:rPr>
                        <a:t> (</a:t>
                      </a:r>
                      <a:r>
                        <a:rPr lang="pt-BR" b="1" baseline="0" dirty="0" err="1" smtClean="0">
                          <a:latin typeface="Futura"/>
                        </a:rPr>
                        <a:t>muy</a:t>
                      </a:r>
                      <a:r>
                        <a:rPr lang="pt-BR" b="1" baseline="0" dirty="0" smtClean="0">
                          <a:latin typeface="Futura"/>
                        </a:rPr>
                        <a:t>)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CaixaDeTexto 8"/>
          <p:cNvSpPr txBox="1">
            <a:spLocks noChangeArrowheads="1"/>
          </p:cNvSpPr>
          <p:nvPr/>
        </p:nvSpPr>
        <p:spPr bwMode="auto">
          <a:xfrm>
            <a:off x="250825" y="476250"/>
            <a:ext cx="8424863" cy="10160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_tradnl" sz="3000" b="1" dirty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Diferencias de uso de “el” (artículo masculino) y “lo” (artículo neutro)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468410"/>
              </p:ext>
            </p:extLst>
          </p:nvPr>
        </p:nvGraphicFramePr>
        <p:xfrm>
          <a:off x="395288" y="1945354"/>
          <a:ext cx="8280921" cy="3499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432073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Futura"/>
                        </a:rPr>
                        <a:t>CON</a:t>
                      </a:r>
                      <a:endParaRPr lang="pt-BR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Futura"/>
                        </a:rPr>
                        <a:t>EL</a:t>
                      </a:r>
                      <a:endParaRPr lang="pt-BR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Futura"/>
                        </a:rPr>
                        <a:t>LO</a:t>
                      </a:r>
                      <a:endParaRPr lang="pt-BR" dirty="0">
                        <a:latin typeface="Futura"/>
                      </a:endParaRPr>
                    </a:p>
                  </a:txBody>
                  <a:tcPr/>
                </a:tc>
              </a:tr>
              <a:tr h="1056117"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solidFill>
                            <a:schemeClr val="tx1"/>
                          </a:solidFill>
                          <a:latin typeface="Futura"/>
                        </a:rPr>
                        <a:t>Sustantivos</a:t>
                      </a:r>
                      <a:endParaRPr lang="pt-BR" b="1" dirty="0">
                        <a:solidFill>
                          <a:schemeClr val="tx1"/>
                        </a:solidFill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  <a:latin typeface="Futura"/>
                        </a:rPr>
                        <a:t>El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niño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estaba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en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el</a:t>
                      </a:r>
                      <a:r>
                        <a:rPr lang="pt-BR" b="1" baseline="0" dirty="0" smtClean="0">
                          <a:latin typeface="Futura"/>
                        </a:rPr>
                        <a:t> teatro.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Nunca antecede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sustantivos</a:t>
                      </a:r>
                      <a:r>
                        <a:rPr lang="pt-BR" b="1" baseline="0" dirty="0" smtClean="0">
                          <a:latin typeface="Futura"/>
                        </a:rPr>
                        <a:t>.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1056117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  <a:latin typeface="Futura"/>
                        </a:rPr>
                        <a:t>Adjetivos o </a:t>
                      </a:r>
                      <a:r>
                        <a:rPr lang="pt-BR" b="1" dirty="0" err="1" smtClean="0">
                          <a:solidFill>
                            <a:schemeClr val="tx1"/>
                          </a:solidFill>
                          <a:latin typeface="Futura"/>
                        </a:rPr>
                        <a:t>preposición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  <a:latin typeface="Futura"/>
                        </a:rPr>
                        <a:t> de </a:t>
                      </a:r>
                      <a:endParaRPr lang="pt-BR" b="1" dirty="0">
                        <a:solidFill>
                          <a:schemeClr val="tx1"/>
                        </a:solidFill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Presupone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un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sustantivo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ya</a:t>
                      </a:r>
                      <a:r>
                        <a:rPr lang="pt-BR" b="1" baseline="0" dirty="0" smtClean="0">
                          <a:latin typeface="Futura"/>
                        </a:rPr>
                        <a:t> mencionado.</a:t>
                      </a:r>
                    </a:p>
                    <a:p>
                      <a:endParaRPr lang="pt-BR" b="1" baseline="0" dirty="0" smtClean="0">
                        <a:latin typeface="Futura"/>
                      </a:endParaRPr>
                    </a:p>
                    <a:p>
                      <a:r>
                        <a:rPr lang="pt-BR" b="1" baseline="0" dirty="0" smtClean="0">
                          <a:latin typeface="Futura"/>
                        </a:rPr>
                        <a:t>-¿</a:t>
                      </a:r>
                      <a:r>
                        <a:rPr lang="pt-BR" b="1" baseline="0" dirty="0" err="1" smtClean="0">
                          <a:latin typeface="Futura"/>
                        </a:rPr>
                        <a:t>Cuál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zapato</a:t>
                      </a:r>
                      <a:r>
                        <a:rPr lang="pt-BR" b="1" baseline="0" dirty="0" smtClean="0">
                          <a:latin typeface="Futura"/>
                        </a:rPr>
                        <a:t> te </a:t>
                      </a:r>
                      <a:r>
                        <a:rPr lang="pt-BR" b="1" baseline="0" dirty="0" err="1" smtClean="0">
                          <a:latin typeface="Futura"/>
                        </a:rPr>
                        <a:t>gusta</a:t>
                      </a:r>
                      <a:r>
                        <a:rPr lang="pt-BR" b="1" baseline="0" dirty="0" smtClean="0">
                          <a:latin typeface="Futura"/>
                        </a:rPr>
                        <a:t> más?</a:t>
                      </a:r>
                    </a:p>
                    <a:p>
                      <a:r>
                        <a:rPr lang="pt-BR" b="1" baseline="0" dirty="0" smtClean="0">
                          <a:latin typeface="Futura"/>
                        </a:rPr>
                        <a:t>-</a:t>
                      </a:r>
                      <a:r>
                        <a:rPr lang="pt-BR" b="1" baseline="0" dirty="0" smtClean="0">
                          <a:solidFill>
                            <a:srgbClr val="FF0000"/>
                          </a:solidFill>
                          <a:latin typeface="Futura"/>
                        </a:rPr>
                        <a:t>El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smtClean="0">
                          <a:latin typeface="Futura"/>
                        </a:rPr>
                        <a:t>azul</a:t>
                      </a:r>
                      <a:r>
                        <a:rPr lang="pt-BR" b="1" baseline="0" dirty="0" smtClean="0">
                          <a:latin typeface="Futura"/>
                        </a:rPr>
                        <a:t>.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(</a:t>
                      </a:r>
                      <a:r>
                        <a:rPr lang="pt-BR" b="1" dirty="0" err="1" smtClean="0">
                          <a:latin typeface="Futura"/>
                        </a:rPr>
                        <a:t>Tiene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las</a:t>
                      </a:r>
                      <a:r>
                        <a:rPr lang="pt-BR" b="1" baseline="0" dirty="0" smtClean="0">
                          <a:latin typeface="Futura"/>
                        </a:rPr>
                        <a:t> funciones </a:t>
                      </a:r>
                      <a:r>
                        <a:rPr lang="pt-BR" b="1" baseline="0" dirty="0" err="1" smtClean="0">
                          <a:latin typeface="Futura"/>
                        </a:rPr>
                        <a:t>ya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smtClean="0">
                          <a:latin typeface="Futura"/>
                        </a:rPr>
                        <a:t>mencionadas </a:t>
                      </a:r>
                      <a:r>
                        <a:rPr lang="pt-BR" b="1" baseline="0" dirty="0" err="1" smtClean="0">
                          <a:latin typeface="Futura"/>
                        </a:rPr>
                        <a:t>en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el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cuadro</a:t>
                      </a:r>
                      <a:r>
                        <a:rPr lang="pt-BR" b="1" baseline="0" dirty="0" smtClean="0">
                          <a:latin typeface="Futura"/>
                        </a:rPr>
                        <a:t> anterior)</a:t>
                      </a:r>
                      <a:endParaRPr lang="pt-BR" b="1" dirty="0" smtClean="0">
                        <a:latin typeface="Futura"/>
                      </a:endParaRPr>
                    </a:p>
                    <a:p>
                      <a:r>
                        <a:rPr lang="pt-BR" b="1" dirty="0" err="1" smtClean="0">
                          <a:latin typeface="Futura"/>
                        </a:rPr>
                        <a:t>Prefiero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baseline="0" dirty="0" smtClean="0">
                          <a:latin typeface="Futura"/>
                        </a:rPr>
                        <a:t> azul.(</a:t>
                      </a:r>
                      <a:r>
                        <a:rPr lang="pt-BR" b="1" baseline="0" dirty="0" err="1" smtClean="0">
                          <a:latin typeface="Futura"/>
                        </a:rPr>
                        <a:t>las</a:t>
                      </a:r>
                      <a:r>
                        <a:rPr lang="pt-BR" b="1" baseline="0" dirty="0" smtClean="0">
                          <a:latin typeface="Futura"/>
                        </a:rPr>
                        <a:t> cosas)</a:t>
                      </a:r>
                    </a:p>
                    <a:p>
                      <a:r>
                        <a:rPr lang="pt-BR" b="1" baseline="0" dirty="0" err="1" smtClean="0">
                          <a:latin typeface="Futura"/>
                        </a:rPr>
                        <a:t>Esto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es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baseline="0" dirty="0" smtClean="0">
                          <a:latin typeface="Futura"/>
                        </a:rPr>
                        <a:t> más </a:t>
                      </a:r>
                      <a:r>
                        <a:rPr lang="pt-BR" b="1" baseline="0" dirty="0" err="1" smtClean="0">
                          <a:latin typeface="Futura"/>
                        </a:rPr>
                        <a:t>increíble</a:t>
                      </a:r>
                      <a:r>
                        <a:rPr lang="pt-BR" b="1" baseline="0" dirty="0" smtClean="0">
                          <a:latin typeface="Futura"/>
                        </a:rPr>
                        <a:t>. (</a:t>
                      </a:r>
                      <a:r>
                        <a:rPr lang="pt-BR" b="1" baseline="0" dirty="0" err="1" smtClean="0">
                          <a:latin typeface="Futura"/>
                        </a:rPr>
                        <a:t>la</a:t>
                      </a:r>
                      <a:r>
                        <a:rPr lang="pt-BR" b="1" baseline="0" dirty="0" smtClean="0">
                          <a:latin typeface="Futura"/>
                        </a:rPr>
                        <a:t> cosa)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>
              <a:latin typeface="Futura" charset="0"/>
            </a:endParaRPr>
          </a:p>
        </p:txBody>
      </p:sp>
      <p:sp>
        <p:nvSpPr>
          <p:cNvPr id="6149" name="CaixaDeTexto 8"/>
          <p:cNvSpPr txBox="1">
            <a:spLocks noChangeArrowheads="1"/>
          </p:cNvSpPr>
          <p:nvPr/>
        </p:nvSpPr>
        <p:spPr bwMode="auto">
          <a:xfrm>
            <a:off x="323850" y="115888"/>
            <a:ext cx="8424863" cy="5540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_tradnl" sz="3000" b="1" dirty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Otras expresiones que llevan “lo”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9388" y="620713"/>
          <a:ext cx="8784976" cy="5455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1753"/>
                <a:gridCol w="4503223"/>
              </a:tblGrid>
              <a:tr h="3600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EXPRESIONES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EJEMPLOS</a:t>
                      </a:r>
                      <a:r>
                        <a:rPr lang="pt-BR" b="1" baseline="0" dirty="0" smtClean="0">
                          <a:latin typeface="Futura"/>
                        </a:rPr>
                        <a:t> DE USO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533031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A 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dirty="0" smtClean="0">
                          <a:solidFill>
                            <a:srgbClr val="FF0000"/>
                          </a:solidFill>
                          <a:latin typeface="Futura"/>
                        </a:rPr>
                        <a:t>...</a:t>
                      </a:r>
                      <a:r>
                        <a:rPr lang="pt-BR" b="1" dirty="0" smtClean="0">
                          <a:latin typeface="Futura"/>
                        </a:rPr>
                        <a:t> – como/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al</a:t>
                      </a:r>
                      <a:r>
                        <a:rPr lang="pt-BR" b="1" baseline="0" dirty="0" smtClean="0">
                          <a:latin typeface="Futura"/>
                        </a:rPr>
                        <a:t> estilo de (vale para </a:t>
                      </a:r>
                      <a:r>
                        <a:rPr lang="pt-BR" b="1" baseline="0" dirty="0" err="1" smtClean="0">
                          <a:latin typeface="Futura"/>
                        </a:rPr>
                        <a:t>en</a:t>
                      </a:r>
                      <a:r>
                        <a:rPr lang="pt-BR" b="1" baseline="0" dirty="0" smtClean="0">
                          <a:latin typeface="Futura"/>
                        </a:rPr>
                        <a:t> modos em que se toma uma </a:t>
                      </a:r>
                      <a:r>
                        <a:rPr lang="pt-BR" b="1" baseline="0" dirty="0" err="1" smtClean="0">
                          <a:latin typeface="Futura"/>
                        </a:rPr>
                        <a:t>actitud</a:t>
                      </a:r>
                      <a:r>
                        <a:rPr lang="pt-BR" b="1" baseline="0" dirty="0" smtClean="0">
                          <a:latin typeface="Futura"/>
                        </a:rPr>
                        <a:t>, </a:t>
                      </a:r>
                      <a:r>
                        <a:rPr lang="pt-BR" b="1" baseline="0" dirty="0" err="1" smtClean="0">
                          <a:latin typeface="Futura"/>
                        </a:rPr>
                        <a:t>nombres</a:t>
                      </a:r>
                      <a:r>
                        <a:rPr lang="pt-BR" b="1" baseline="0" dirty="0" smtClean="0">
                          <a:latin typeface="Futura"/>
                        </a:rPr>
                        <a:t> de </a:t>
                      </a:r>
                      <a:r>
                        <a:rPr lang="pt-BR" b="1" baseline="0" dirty="0" err="1" smtClean="0">
                          <a:latin typeface="Futura"/>
                        </a:rPr>
                        <a:t>platos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culinarios</a:t>
                      </a:r>
                      <a:r>
                        <a:rPr lang="pt-BR" b="1" baseline="0" dirty="0" smtClean="0">
                          <a:latin typeface="Futura"/>
                        </a:rPr>
                        <a:t>, modos de </a:t>
                      </a:r>
                      <a:r>
                        <a:rPr lang="pt-BR" b="1" baseline="0" dirty="0" err="1" smtClean="0">
                          <a:latin typeface="Futura"/>
                        </a:rPr>
                        <a:t>vestirse</a:t>
                      </a:r>
                      <a:r>
                        <a:rPr lang="pt-BR" b="1" baseline="0" dirty="0" smtClean="0">
                          <a:latin typeface="Futura"/>
                        </a:rPr>
                        <a:t> y </a:t>
                      </a:r>
                      <a:r>
                        <a:rPr lang="pt-BR" b="1" baseline="0" dirty="0" err="1" smtClean="0">
                          <a:latin typeface="Futura"/>
                        </a:rPr>
                        <a:t>peinarse</a:t>
                      </a:r>
                      <a:r>
                        <a:rPr lang="pt-BR" b="1" baseline="0" dirty="0" smtClean="0">
                          <a:latin typeface="Futura"/>
                        </a:rPr>
                        <a:t>)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Usa </a:t>
                      </a:r>
                      <a:r>
                        <a:rPr lang="pt-BR" b="1" dirty="0" err="1" smtClean="0">
                          <a:latin typeface="Futura"/>
                        </a:rPr>
                        <a:t>el</a:t>
                      </a:r>
                      <a:r>
                        <a:rPr lang="pt-BR" b="1" dirty="0" smtClean="0">
                          <a:latin typeface="Futura"/>
                        </a:rPr>
                        <a:t> coche </a:t>
                      </a:r>
                      <a:r>
                        <a:rPr lang="pt-BR" b="1" dirty="0" err="1" smtClean="0">
                          <a:latin typeface="Futura"/>
                        </a:rPr>
                        <a:t>con</a:t>
                      </a:r>
                      <a:r>
                        <a:rPr lang="pt-BR" b="1" baseline="0" dirty="0" smtClean="0">
                          <a:latin typeface="Futura"/>
                        </a:rPr>
                        <a:t> cuidado, no a 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bestia</a:t>
                      </a:r>
                      <a:r>
                        <a:rPr lang="pt-BR" b="1" baseline="0" dirty="0" smtClean="0">
                          <a:latin typeface="Futura"/>
                        </a:rPr>
                        <a:t>.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533031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A 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dirty="0" smtClean="0">
                          <a:latin typeface="Futura"/>
                        </a:rPr>
                        <a:t> largo de... – durante/</a:t>
                      </a:r>
                      <a:r>
                        <a:rPr lang="pt-BR" b="1" baseline="0" dirty="0" smtClean="0">
                          <a:latin typeface="Futura"/>
                        </a:rPr>
                        <a:t> por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Hice</a:t>
                      </a:r>
                      <a:r>
                        <a:rPr lang="pt-BR" b="1" dirty="0" smtClean="0">
                          <a:latin typeface="Futura"/>
                        </a:rPr>
                        <a:t> mi </a:t>
                      </a:r>
                      <a:r>
                        <a:rPr lang="pt-BR" b="1" dirty="0" err="1" smtClean="0">
                          <a:latin typeface="Futura"/>
                        </a:rPr>
                        <a:t>trabajo</a:t>
                      </a:r>
                      <a:r>
                        <a:rPr lang="pt-BR" b="1" dirty="0" smtClean="0">
                          <a:latin typeface="Futura"/>
                        </a:rPr>
                        <a:t> a 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baseline="0" dirty="0" smtClean="0">
                          <a:latin typeface="Futura"/>
                        </a:rPr>
                        <a:t> largo </a:t>
                      </a:r>
                      <a:r>
                        <a:rPr lang="pt-BR" b="1" baseline="0" dirty="0" err="1" smtClean="0">
                          <a:latin typeface="Futura"/>
                        </a:rPr>
                        <a:t>del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día</a:t>
                      </a:r>
                      <a:r>
                        <a:rPr lang="pt-BR" b="1" baseline="0" dirty="0" smtClean="0">
                          <a:latin typeface="Futura"/>
                        </a:rPr>
                        <a:t>.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533031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A 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mejor</a:t>
                      </a:r>
                      <a:r>
                        <a:rPr lang="pt-BR" b="1" dirty="0" smtClean="0">
                          <a:latin typeface="Futura"/>
                        </a:rPr>
                        <a:t>... – </a:t>
                      </a:r>
                      <a:r>
                        <a:rPr lang="pt-BR" b="1" dirty="0" err="1" smtClean="0">
                          <a:latin typeface="Futura"/>
                        </a:rPr>
                        <a:t>quizás</a:t>
                      </a:r>
                      <a:r>
                        <a:rPr lang="pt-BR" b="1" dirty="0" smtClean="0">
                          <a:latin typeface="Futura"/>
                        </a:rPr>
                        <a:t>, tal vez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A 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mejor</a:t>
                      </a:r>
                      <a:r>
                        <a:rPr lang="pt-BR" b="1" dirty="0" smtClean="0">
                          <a:latin typeface="Futura"/>
                        </a:rPr>
                        <a:t> está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llegando</a:t>
                      </a:r>
                      <a:r>
                        <a:rPr lang="pt-BR" b="1" baseline="0" dirty="0" smtClean="0">
                          <a:latin typeface="Futura"/>
                        </a:rPr>
                        <a:t> mi padre.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533031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Por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baseline="0" dirty="0" smtClean="0">
                          <a:latin typeface="Futura"/>
                        </a:rPr>
                        <a:t> pronto... – hasta este momento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Por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baseline="0" dirty="0" smtClean="0">
                          <a:latin typeface="Futura"/>
                        </a:rPr>
                        <a:t> pronto, </a:t>
                      </a:r>
                      <a:r>
                        <a:rPr lang="pt-BR" b="1" baseline="0" dirty="0" err="1" smtClean="0">
                          <a:latin typeface="Futura"/>
                        </a:rPr>
                        <a:t>hemos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recibido</a:t>
                      </a:r>
                      <a:r>
                        <a:rPr lang="pt-BR" b="1" baseline="0" dirty="0" smtClean="0">
                          <a:latin typeface="Futura"/>
                        </a:rPr>
                        <a:t> 20 </a:t>
                      </a:r>
                      <a:r>
                        <a:rPr lang="pt-BR" b="1" baseline="0" dirty="0" err="1" smtClean="0">
                          <a:latin typeface="Futura"/>
                        </a:rPr>
                        <a:t>postales</a:t>
                      </a:r>
                      <a:r>
                        <a:rPr lang="pt-BR" b="1" baseline="0" dirty="0" smtClean="0">
                          <a:latin typeface="Futura"/>
                        </a:rPr>
                        <a:t>.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533031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Por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baseline="0" dirty="0" smtClean="0">
                          <a:latin typeface="Futura"/>
                        </a:rPr>
                        <a:t> tanto... – </a:t>
                      </a:r>
                      <a:r>
                        <a:rPr lang="pt-BR" b="1" baseline="0" dirty="0" err="1" smtClean="0">
                          <a:latin typeface="Futura"/>
                        </a:rPr>
                        <a:t>en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consecuencia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No </a:t>
                      </a:r>
                      <a:r>
                        <a:rPr lang="pt-BR" b="1" dirty="0" err="1" smtClean="0">
                          <a:latin typeface="Futura"/>
                        </a:rPr>
                        <a:t>has</a:t>
                      </a:r>
                      <a:r>
                        <a:rPr lang="pt-BR" b="1" dirty="0" smtClean="0">
                          <a:latin typeface="Futura"/>
                        </a:rPr>
                        <a:t> traído </a:t>
                      </a:r>
                      <a:r>
                        <a:rPr lang="pt-BR" b="1" dirty="0" err="1" smtClean="0">
                          <a:latin typeface="Futura"/>
                        </a:rPr>
                        <a:t>los</a:t>
                      </a:r>
                      <a:r>
                        <a:rPr lang="pt-BR" b="1" dirty="0" smtClean="0">
                          <a:latin typeface="Futura"/>
                        </a:rPr>
                        <a:t> documentos. Por 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dirty="0" smtClean="0">
                          <a:latin typeface="Futura"/>
                        </a:rPr>
                        <a:t> tanto,</a:t>
                      </a:r>
                      <a:r>
                        <a:rPr lang="pt-BR" b="1" baseline="0" dirty="0" smtClean="0">
                          <a:latin typeface="Futura"/>
                        </a:rPr>
                        <a:t> no viajarás.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533031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Por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baseline="0" dirty="0" smtClean="0">
                          <a:latin typeface="Futura"/>
                        </a:rPr>
                        <a:t> visto... – </a:t>
                      </a:r>
                      <a:r>
                        <a:rPr lang="pt-BR" b="1" baseline="0" dirty="0" err="1" smtClean="0">
                          <a:latin typeface="Futura"/>
                        </a:rPr>
                        <a:t>según</a:t>
                      </a:r>
                      <a:r>
                        <a:rPr lang="pt-BR" b="1" baseline="0" dirty="0" smtClean="0">
                          <a:latin typeface="Futura"/>
                        </a:rPr>
                        <a:t> parece/ se sabe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Por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baseline="0" dirty="0" smtClean="0">
                          <a:latin typeface="Futura"/>
                        </a:rPr>
                        <a:t> visto no </a:t>
                      </a:r>
                      <a:r>
                        <a:rPr lang="pt-BR" b="1" baseline="0" dirty="0" err="1" smtClean="0">
                          <a:latin typeface="Futura"/>
                        </a:rPr>
                        <a:t>has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hecho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las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tareas</a:t>
                      </a:r>
                      <a:r>
                        <a:rPr lang="pt-BR" b="1" baseline="0" dirty="0" smtClean="0">
                          <a:latin typeface="Futura"/>
                        </a:rPr>
                        <a:t>.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533031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De 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dirty="0" smtClean="0">
                          <a:latin typeface="Futura"/>
                        </a:rPr>
                        <a:t> contrario...</a:t>
                      </a:r>
                      <a:r>
                        <a:rPr lang="pt-BR" b="1" baseline="0" dirty="0" smtClean="0">
                          <a:latin typeface="Futura"/>
                        </a:rPr>
                        <a:t> – si no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Entrega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los</a:t>
                      </a:r>
                      <a:r>
                        <a:rPr lang="pt-BR" b="1" baseline="0" dirty="0" smtClean="0">
                          <a:latin typeface="Futura"/>
                        </a:rPr>
                        <a:t> documentos. De 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lo</a:t>
                      </a:r>
                      <a:r>
                        <a:rPr lang="pt-BR" b="1" baseline="0" dirty="0" smtClean="0">
                          <a:latin typeface="Futura"/>
                        </a:rPr>
                        <a:t> contrario, no entras.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2557</TotalTime>
  <Words>624</Words>
  <Application>Microsoft Office PowerPoint</Application>
  <PresentationFormat>Apresentação na tela (4:3)</PresentationFormat>
  <Paragraphs>132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Candara</vt:lpstr>
      <vt:lpstr>Futura</vt:lpstr>
      <vt:lpstr>Geneva</vt:lpstr>
      <vt:lpstr>Tema de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EDITORA</cp:lastModifiedBy>
  <cp:revision>273</cp:revision>
  <dcterms:created xsi:type="dcterms:W3CDTF">2013-01-08T22:47:55Z</dcterms:created>
  <dcterms:modified xsi:type="dcterms:W3CDTF">2014-03-31T08:32:06Z</dcterms:modified>
</cp:coreProperties>
</file>