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5" r:id="rId2"/>
    <p:sldId id="288" r:id="rId3"/>
    <p:sldId id="286" r:id="rId4"/>
    <p:sldId id="348" r:id="rId5"/>
    <p:sldId id="378" r:id="rId6"/>
    <p:sldId id="291" r:id="rId7"/>
    <p:sldId id="270" r:id="rId8"/>
    <p:sldId id="350" r:id="rId9"/>
    <p:sldId id="366" r:id="rId10"/>
    <p:sldId id="379" r:id="rId11"/>
    <p:sldId id="380" r:id="rId12"/>
    <p:sldId id="381" r:id="rId13"/>
    <p:sldId id="299" r:id="rId14"/>
    <p:sldId id="29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F63"/>
    <a:srgbClr val="00A1E4"/>
    <a:srgbClr val="0033CC"/>
    <a:srgbClr val="6C6C6C"/>
    <a:srgbClr val="006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83888" autoAdjust="0"/>
  </p:normalViewPr>
  <p:slideViewPr>
    <p:cSldViewPr>
      <p:cViewPr varScale="1">
        <p:scale>
          <a:sx n="109" d="100"/>
          <a:sy n="109" d="100"/>
        </p:scale>
        <p:origin x="21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2C9C-4A0D-4F76-B2A2-35D414B0CA09}" type="datetimeFigureOut">
              <a:rPr lang="pt-BR" smtClean="0"/>
              <a:pPr/>
              <a:t>28/04/16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22A-4B9B-4D0E-A8F4-C0B00432C4D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6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ea typeface="Geneva" pitchFamily="124" charset="-128"/>
              </a:rPr>
              <a:t>Esta </a:t>
            </a:r>
            <a:r>
              <a:rPr lang="pt-BR" dirty="0" err="1" smtClean="0">
                <a:ea typeface="Geneva" pitchFamily="124" charset="-128"/>
              </a:rPr>
              <a:t>presentación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en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power</a:t>
            </a:r>
            <a:r>
              <a:rPr lang="pt-BR" dirty="0" smtClean="0">
                <a:ea typeface="Geneva" pitchFamily="124" charset="-128"/>
              </a:rPr>
              <a:t> point </a:t>
            </a:r>
            <a:r>
              <a:rPr lang="pt-BR" dirty="0" err="1" smtClean="0">
                <a:ea typeface="Geneva" pitchFamily="124" charset="-128"/>
              </a:rPr>
              <a:t>la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podrás</a:t>
            </a:r>
            <a:r>
              <a:rPr lang="pt-BR" dirty="0" smtClean="0">
                <a:ea typeface="Geneva" pitchFamily="124" charset="-128"/>
              </a:rPr>
              <a:t>, de </a:t>
            </a:r>
            <a:r>
              <a:rPr lang="pt-BR" dirty="0" err="1" smtClean="0">
                <a:ea typeface="Geneva" pitchFamily="124" charset="-128"/>
              </a:rPr>
              <a:t>acuerdo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con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el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currículum</a:t>
            </a:r>
            <a:r>
              <a:rPr lang="pt-BR" dirty="0" smtClean="0">
                <a:ea typeface="Geneva" pitchFamily="124" charset="-128"/>
              </a:rPr>
              <a:t> de cada grupo, </a:t>
            </a:r>
            <a:r>
              <a:rPr lang="pt-BR" dirty="0" err="1" smtClean="0">
                <a:ea typeface="Geneva" pitchFamily="124" charset="-128"/>
              </a:rPr>
              <a:t>trabajar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vía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cañón</a:t>
            </a:r>
            <a:r>
              <a:rPr lang="pt-BR" dirty="0" smtClean="0">
                <a:ea typeface="Geneva" pitchFamily="124" charset="-128"/>
              </a:rPr>
              <a:t>, </a:t>
            </a:r>
            <a:r>
              <a:rPr lang="pt-BR" dirty="0" err="1" smtClean="0">
                <a:ea typeface="Geneva" pitchFamily="124" charset="-128"/>
              </a:rPr>
              <a:t>televisión</a:t>
            </a:r>
            <a:r>
              <a:rPr lang="pt-BR" dirty="0" smtClean="0">
                <a:ea typeface="Geneva" pitchFamily="124" charset="-128"/>
              </a:rPr>
              <a:t> o </a:t>
            </a:r>
            <a:r>
              <a:rPr lang="pt-BR" dirty="0" err="1" smtClean="0">
                <a:ea typeface="Geneva" pitchFamily="124" charset="-128"/>
              </a:rPr>
              <a:t>pizarra</a:t>
            </a:r>
            <a:r>
              <a:rPr lang="pt-BR" dirty="0" smtClean="0">
                <a:ea typeface="Geneva" pitchFamily="124" charset="-128"/>
              </a:rPr>
              <a:t> digital </a:t>
            </a:r>
            <a:r>
              <a:rPr lang="pt-BR" dirty="0" err="1" smtClean="0">
                <a:ea typeface="Geneva" pitchFamily="124" charset="-128"/>
              </a:rPr>
              <a:t>interactiva</a:t>
            </a:r>
            <a:r>
              <a:rPr lang="pt-BR" dirty="0" smtClean="0">
                <a:ea typeface="Geneva" pitchFamily="124" charset="-128"/>
              </a:rPr>
              <a:t>. Esperamos que te </a:t>
            </a:r>
            <a:r>
              <a:rPr lang="pt-BR" dirty="0" err="1" smtClean="0">
                <a:ea typeface="Geneva" pitchFamily="124" charset="-128"/>
              </a:rPr>
              <a:t>sea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muy</a:t>
            </a:r>
            <a:r>
              <a:rPr lang="pt-BR" dirty="0" smtClean="0">
                <a:ea typeface="Geneva" pitchFamily="124" charset="-128"/>
              </a:rPr>
              <a:t> útil.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445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a typeface="Geneva" pitchFamily="124" charset="-128"/>
              </a:rPr>
              <a:t>Respuesta: </a:t>
            </a:r>
            <a:r>
              <a:rPr lang="es-ES" sz="1200" b="0" dirty="0" smtClean="0">
                <a:latin typeface="Arial" pitchFamily="34" charset="0"/>
                <a:ea typeface="MS PGothic" charset="0"/>
                <a:cs typeface="Arial" pitchFamily="34" charset="0"/>
              </a:rPr>
              <a:t>b. Hay</a:t>
            </a:r>
            <a:endParaRPr lang="es-ES" sz="1200" dirty="0" smtClean="0">
              <a:latin typeface="Arial" pitchFamily="34" charset="0"/>
              <a:ea typeface="MS PGothic" charset="0"/>
              <a:cs typeface="Arial" pitchFamily="34" charset="0"/>
            </a:endParaRPr>
          </a:p>
          <a:p>
            <a:endParaRPr lang="es-ES" dirty="0" smtClean="0">
              <a:ea typeface="Geneva" pitchFamily="12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787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a typeface="Geneva" pitchFamily="124" charset="-128"/>
              </a:rPr>
              <a:t>Respuesta: </a:t>
            </a:r>
            <a:r>
              <a:rPr lang="es-ES" sz="1200" b="0" dirty="0" smtClean="0">
                <a:latin typeface="Arial" pitchFamily="34" charset="0"/>
                <a:ea typeface="MS PGothic" charset="0"/>
                <a:cs typeface="Arial" pitchFamily="34" charset="0"/>
              </a:rPr>
              <a:t>c. tiene</a:t>
            </a:r>
            <a:endParaRPr lang="es-ES" sz="1200" dirty="0" smtClean="0">
              <a:latin typeface="Arial" pitchFamily="34" charset="0"/>
              <a:ea typeface="MS PGothic" charset="0"/>
              <a:cs typeface="Arial" pitchFamily="34" charset="0"/>
            </a:endParaRPr>
          </a:p>
          <a:p>
            <a:endParaRPr lang="es-ES" dirty="0" smtClean="0">
              <a:ea typeface="Geneva" pitchFamily="12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78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3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Explica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los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alumnos</a:t>
            </a:r>
            <a:r>
              <a:rPr lang="pt-BR" baseline="0" dirty="0" smtClean="0"/>
              <a:t> que </a:t>
            </a:r>
            <a:r>
              <a:rPr lang="pt-BR" baseline="0" dirty="0" err="1" smtClean="0"/>
              <a:t>en</a:t>
            </a:r>
            <a:r>
              <a:rPr lang="pt-BR" baseline="0" dirty="0" smtClean="0"/>
              <a:t> esta </a:t>
            </a:r>
            <a:r>
              <a:rPr lang="pt-BR" baseline="0" dirty="0" err="1" smtClean="0"/>
              <a:t>clase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estudiarán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acentuación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3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Hazles</a:t>
            </a:r>
            <a:r>
              <a:rPr lang="pt-BR" dirty="0" smtClean="0"/>
              <a:t> observar que si la </a:t>
            </a:r>
            <a:r>
              <a:rPr lang="pt-BR" dirty="0" err="1" smtClean="0"/>
              <a:t>afirmación</a:t>
            </a:r>
            <a:r>
              <a:rPr lang="pt-BR" dirty="0" smtClean="0"/>
              <a:t> de </a:t>
            </a:r>
            <a:r>
              <a:rPr lang="pt-BR" dirty="0" err="1" smtClean="0"/>
              <a:t>ubicación</a:t>
            </a:r>
            <a:r>
              <a:rPr lang="pt-BR" dirty="0" smtClean="0"/>
              <a:t> </a:t>
            </a:r>
            <a:r>
              <a:rPr lang="pt-BR" dirty="0" err="1" smtClean="0"/>
              <a:t>incluye</a:t>
            </a:r>
            <a:r>
              <a:rPr lang="pt-BR" dirty="0" smtClean="0"/>
              <a:t> una </a:t>
            </a:r>
            <a:r>
              <a:rPr lang="pt-BR" dirty="0" err="1" smtClean="0"/>
              <a:t>locución</a:t>
            </a:r>
            <a:r>
              <a:rPr lang="pt-BR" dirty="0" smtClean="0"/>
              <a:t> adverbial </a:t>
            </a:r>
            <a:r>
              <a:rPr lang="pt-BR" dirty="0" err="1" smtClean="0"/>
              <a:t>con</a:t>
            </a:r>
            <a:r>
              <a:rPr lang="pt-BR" baseline="0" dirty="0" smtClean="0"/>
              <a:t> la </a:t>
            </a:r>
            <a:r>
              <a:rPr lang="pt-BR" baseline="0" dirty="0" err="1" smtClean="0"/>
              <a:t>preposición</a:t>
            </a:r>
            <a:r>
              <a:rPr lang="pt-BR" baseline="0" dirty="0" smtClean="0"/>
              <a:t> “</a:t>
            </a:r>
            <a:r>
              <a:rPr lang="pt-BR" baseline="0" dirty="0" err="1" smtClean="0"/>
              <a:t>en</a:t>
            </a:r>
            <a:r>
              <a:rPr lang="pt-BR" baseline="0" dirty="0" smtClean="0"/>
              <a:t>“, la </a:t>
            </a:r>
            <a:r>
              <a:rPr lang="pt-BR" baseline="0" dirty="0" err="1" smtClean="0"/>
              <a:t>construcción</a:t>
            </a:r>
            <a:r>
              <a:rPr lang="pt-BR" baseline="0" dirty="0" smtClean="0"/>
              <a:t> se </a:t>
            </a:r>
            <a:r>
              <a:rPr lang="pt-BR" baseline="0" dirty="0" err="1" smtClean="0"/>
              <a:t>hace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el</a:t>
            </a:r>
            <a:r>
              <a:rPr lang="pt-BR" baseline="0" dirty="0" smtClean="0"/>
              <a:t> verbo </a:t>
            </a:r>
            <a:r>
              <a:rPr lang="pt-BR" baseline="0" dirty="0" err="1" smtClean="0"/>
              <a:t>haber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23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Hazles</a:t>
            </a:r>
            <a:r>
              <a:rPr lang="pt-BR" dirty="0" smtClean="0"/>
              <a:t> observar que si la </a:t>
            </a:r>
            <a:r>
              <a:rPr lang="pt-BR" dirty="0" err="1" smtClean="0"/>
              <a:t>afirmación</a:t>
            </a:r>
            <a:r>
              <a:rPr lang="pt-BR" dirty="0" smtClean="0"/>
              <a:t> de </a:t>
            </a:r>
            <a:r>
              <a:rPr lang="pt-BR" dirty="0" err="1" smtClean="0"/>
              <a:t>ubicación</a:t>
            </a:r>
            <a:r>
              <a:rPr lang="pt-BR" dirty="0" smtClean="0"/>
              <a:t> se </a:t>
            </a:r>
            <a:r>
              <a:rPr lang="pt-BR" dirty="0" err="1" smtClean="0"/>
              <a:t>hace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verbo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tener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hace</a:t>
            </a:r>
            <a:r>
              <a:rPr lang="pt-BR" baseline="0" dirty="0" smtClean="0"/>
              <a:t> falta que </a:t>
            </a:r>
            <a:r>
              <a:rPr lang="pt-BR" baseline="0" dirty="0" err="1" smtClean="0"/>
              <a:t>haya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un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sujeto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poseedor</a:t>
            </a:r>
            <a:r>
              <a:rPr lang="pt-BR" baseline="0" dirty="0" smtClean="0"/>
              <a:t>, o </a:t>
            </a:r>
            <a:r>
              <a:rPr lang="pt-BR" baseline="0" dirty="0" err="1" smtClean="0"/>
              <a:t>sea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el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sujeto</a:t>
            </a:r>
            <a:r>
              <a:rPr lang="pt-BR" baseline="0" dirty="0" smtClean="0"/>
              <a:t> que “</a:t>
            </a:r>
            <a:r>
              <a:rPr lang="pt-BR" baseline="0" dirty="0" err="1" smtClean="0"/>
              <a:t>tiene</a:t>
            </a:r>
            <a:r>
              <a:rPr lang="pt-BR" baseline="0" dirty="0" smtClean="0"/>
              <a:t>” o “</a:t>
            </a:r>
            <a:r>
              <a:rPr lang="pt-BR" baseline="0" dirty="0" err="1" smtClean="0"/>
              <a:t>posee</a:t>
            </a:r>
            <a:r>
              <a:rPr lang="pt-BR" baseline="0" dirty="0" smtClean="0"/>
              <a:t>” </a:t>
            </a:r>
            <a:r>
              <a:rPr lang="pt-BR" baseline="0" dirty="0" err="1" smtClean="0"/>
              <a:t>lo</a:t>
            </a:r>
            <a:r>
              <a:rPr lang="pt-BR" baseline="0" dirty="0" smtClean="0"/>
              <a:t> que se </a:t>
            </a:r>
            <a:r>
              <a:rPr lang="pt-BR" baseline="0" dirty="0" err="1" smtClean="0"/>
              <a:t>dice</a:t>
            </a:r>
            <a:r>
              <a:rPr lang="pt-B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No se utiliza la </a:t>
            </a:r>
            <a:r>
              <a:rPr lang="pt-BR" baseline="0" dirty="0" err="1" smtClean="0"/>
              <a:t>construcción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del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portugués</a:t>
            </a:r>
            <a:r>
              <a:rPr lang="pt-BR" baseline="0" dirty="0" smtClean="0"/>
              <a:t>: </a:t>
            </a:r>
            <a:r>
              <a:rPr lang="pt-BR" i="1" baseline="0" dirty="0" smtClean="0"/>
              <a:t>Na minha classe tem vinte carteiras.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37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Propón a los alumnos una competición. Habrá dos grupos.</a:t>
            </a:r>
          </a:p>
          <a:p>
            <a:r>
              <a:rPr lang="es-ES" dirty="0" smtClean="0">
                <a:ea typeface="Geneva" pitchFamily="124" charset="-128"/>
              </a:rPr>
              <a:t>Cada grupo contestará las respuestas del </a:t>
            </a:r>
            <a:r>
              <a:rPr lang="es-ES" dirty="0" err="1" smtClean="0">
                <a:ea typeface="Geneva" pitchFamily="124" charset="-128"/>
              </a:rPr>
              <a:t>quiz</a:t>
            </a:r>
            <a:r>
              <a:rPr lang="es-ES" dirty="0" smtClean="0">
                <a:ea typeface="Geneva" pitchFamily="124" charset="-128"/>
              </a:rPr>
              <a:t> sobre el tema en una hoja.</a:t>
            </a:r>
          </a:p>
          <a:p>
            <a:endParaRPr lang="es-ES" dirty="0" smtClean="0">
              <a:ea typeface="Geneva" pitchFamily="124" charset="-128"/>
            </a:endParaRPr>
          </a:p>
          <a:p>
            <a:r>
              <a:rPr lang="es-ES" dirty="0" smtClean="0">
                <a:ea typeface="Geneva" pitchFamily="124" charset="-128"/>
              </a:rPr>
              <a:t>Después de lista la actividad, recoge las hojas y haz la corrección.</a:t>
            </a:r>
            <a:r>
              <a:rPr lang="es-ES" baseline="0" dirty="0" smtClean="0">
                <a:ea typeface="Geneva" pitchFamily="124" charset="-128"/>
              </a:rPr>
              <a:t> Gana el grupo que acierte más respuestas.</a:t>
            </a:r>
          </a:p>
          <a:p>
            <a:endParaRPr lang="es-ES" baseline="0" dirty="0" smtClean="0">
              <a:ea typeface="Geneva" pitchFamily="124" charset="-128"/>
            </a:endParaRPr>
          </a:p>
          <a:p>
            <a:r>
              <a:rPr lang="pt-BR" altLang="pt-BR" b="1" dirty="0" smtClean="0"/>
              <a:t>Alternativa:</a:t>
            </a:r>
            <a:r>
              <a:rPr lang="pt-BR" altLang="pt-BR" dirty="0" smtClean="0"/>
              <a:t> </a:t>
            </a:r>
          </a:p>
          <a:p>
            <a:r>
              <a:rPr lang="pt-BR" altLang="pt-BR" dirty="0" smtClean="0"/>
              <a:t>Si te parece </a:t>
            </a:r>
            <a:r>
              <a:rPr lang="pt-BR" altLang="pt-BR" dirty="0" err="1" smtClean="0"/>
              <a:t>bien</a:t>
            </a:r>
            <a:r>
              <a:rPr lang="pt-BR" altLang="pt-BR" dirty="0" smtClean="0"/>
              <a:t>, </a:t>
            </a:r>
            <a:r>
              <a:rPr lang="pt-BR" altLang="pt-BR" dirty="0" err="1" smtClean="0"/>
              <a:t>pueden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hacer</a:t>
            </a:r>
            <a:r>
              <a:rPr lang="pt-BR" altLang="pt-BR" dirty="0" smtClean="0"/>
              <a:t> una </a:t>
            </a:r>
            <a:r>
              <a:rPr lang="pt-BR" altLang="pt-BR" dirty="0" err="1" smtClean="0"/>
              <a:t>competición</a:t>
            </a:r>
            <a:r>
              <a:rPr lang="pt-BR" altLang="pt-BR" dirty="0" smtClean="0"/>
              <a:t> entre 2 grupos.</a:t>
            </a:r>
          </a:p>
          <a:p>
            <a:r>
              <a:rPr lang="pt-BR" altLang="pt-BR" dirty="0" smtClean="0"/>
              <a:t>Cada grupo </a:t>
            </a:r>
            <a:r>
              <a:rPr lang="pt-BR" altLang="pt-BR" dirty="0" err="1" smtClean="0"/>
              <a:t>hará</a:t>
            </a:r>
            <a:r>
              <a:rPr lang="pt-BR" altLang="pt-BR" dirty="0" smtClean="0"/>
              <a:t> una lista de </a:t>
            </a:r>
            <a:r>
              <a:rPr lang="pt-BR" altLang="pt-BR" dirty="0" err="1" smtClean="0"/>
              <a:t>las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palabras</a:t>
            </a:r>
            <a:r>
              <a:rPr lang="pt-BR" altLang="pt-BR" dirty="0" smtClean="0"/>
              <a:t> que </a:t>
            </a:r>
            <a:r>
              <a:rPr lang="pt-BR" altLang="pt-BR" dirty="0" err="1" smtClean="0"/>
              <a:t>el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otro</a:t>
            </a:r>
            <a:r>
              <a:rPr lang="pt-BR" altLang="pt-BR" dirty="0" smtClean="0"/>
              <a:t> grupo </a:t>
            </a:r>
            <a:r>
              <a:rPr lang="pt-BR" altLang="pt-BR" dirty="0" err="1" smtClean="0"/>
              <a:t>podrá</a:t>
            </a:r>
            <a:r>
              <a:rPr lang="pt-BR" altLang="pt-BR" dirty="0" smtClean="0"/>
              <a:t> deletrear. </a:t>
            </a:r>
            <a:r>
              <a:rPr lang="pt-BR" altLang="pt-BR" dirty="0" err="1" smtClean="0"/>
              <a:t>Puedes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establecer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un</a:t>
            </a:r>
            <a:r>
              <a:rPr lang="pt-BR" altLang="pt-BR" dirty="0" smtClean="0"/>
              <a:t> número máximo de letras por </a:t>
            </a:r>
            <a:r>
              <a:rPr lang="pt-BR" altLang="pt-BR" dirty="0" err="1" smtClean="0"/>
              <a:t>palabra</a:t>
            </a:r>
            <a:r>
              <a:rPr lang="pt-BR" altLang="pt-BR" dirty="0" smtClean="0"/>
              <a:t>.</a:t>
            </a:r>
          </a:p>
          <a:p>
            <a:r>
              <a:rPr lang="pt-BR" altLang="pt-BR" dirty="0" smtClean="0"/>
              <a:t>El grupo A dirá una </a:t>
            </a:r>
            <a:r>
              <a:rPr lang="pt-BR" altLang="pt-BR" dirty="0" err="1" smtClean="0"/>
              <a:t>palabra</a:t>
            </a:r>
            <a:r>
              <a:rPr lang="pt-BR" altLang="pt-BR" dirty="0" smtClean="0"/>
              <a:t> y </a:t>
            </a:r>
            <a:r>
              <a:rPr lang="pt-BR" altLang="pt-BR" dirty="0" err="1" smtClean="0"/>
              <a:t>el</a:t>
            </a:r>
            <a:r>
              <a:rPr lang="pt-BR" altLang="pt-BR" dirty="0" smtClean="0"/>
              <a:t> grupo B (1 </a:t>
            </a:r>
            <a:r>
              <a:rPr lang="pt-BR" altLang="pt-BR" dirty="0" err="1" smtClean="0"/>
              <a:t>alumno</a:t>
            </a:r>
            <a:r>
              <a:rPr lang="pt-BR" altLang="pt-BR" dirty="0" smtClean="0"/>
              <a:t> por vez) la </a:t>
            </a:r>
            <a:r>
              <a:rPr lang="pt-BR" altLang="pt-BR" dirty="0" err="1" smtClean="0"/>
              <a:t>deberá</a:t>
            </a:r>
            <a:r>
              <a:rPr lang="pt-BR" altLang="pt-BR" dirty="0" smtClean="0"/>
              <a:t> deletrear </a:t>
            </a:r>
            <a:r>
              <a:rPr lang="pt-BR" altLang="pt-BR" dirty="0" err="1" smtClean="0"/>
              <a:t>correctamente</a:t>
            </a:r>
            <a:r>
              <a:rPr lang="pt-BR" altLang="pt-BR" dirty="0" smtClean="0"/>
              <a:t>. </a:t>
            </a:r>
            <a:r>
              <a:rPr lang="pt-BR" altLang="pt-BR" dirty="0" err="1" smtClean="0"/>
              <a:t>Valdrá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puntos</a:t>
            </a:r>
            <a:r>
              <a:rPr lang="pt-BR" altLang="pt-BR" dirty="0" smtClean="0"/>
              <a:t> y, al final, </a:t>
            </a:r>
            <a:r>
              <a:rPr lang="pt-BR" altLang="pt-BR" dirty="0" err="1" smtClean="0"/>
              <a:t>el</a:t>
            </a:r>
            <a:r>
              <a:rPr lang="pt-BR" altLang="pt-BR" dirty="0" smtClean="0"/>
              <a:t> grupo que </a:t>
            </a:r>
            <a:r>
              <a:rPr lang="pt-BR" altLang="pt-BR" dirty="0" err="1" smtClean="0"/>
              <a:t>tenga</a:t>
            </a:r>
            <a:r>
              <a:rPr lang="pt-BR" altLang="pt-BR" dirty="0" smtClean="0"/>
              <a:t> más </a:t>
            </a:r>
            <a:r>
              <a:rPr lang="pt-BR" altLang="pt-BR" dirty="0" err="1" smtClean="0"/>
              <a:t>puntos</a:t>
            </a:r>
            <a:r>
              <a:rPr lang="pt-BR" altLang="pt-BR" dirty="0" smtClean="0"/>
              <a:t> será </a:t>
            </a:r>
            <a:r>
              <a:rPr lang="pt-BR" altLang="pt-BR" dirty="0" err="1" smtClean="0"/>
              <a:t>el</a:t>
            </a:r>
            <a:r>
              <a:rPr lang="pt-BR" altLang="pt-BR" dirty="0" smtClean="0"/>
              <a:t> vencedor.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17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</a:t>
            </a:r>
            <a:r>
              <a:rPr lang="es-ES" sz="1200" dirty="0" smtClean="0">
                <a:latin typeface="Arial" pitchFamily="34" charset="0"/>
                <a:ea typeface="MS PGothic" charset="0"/>
                <a:cs typeface="Arial" pitchFamily="34" charset="0"/>
              </a:rPr>
              <a:t>a. Hay indica existencia</a:t>
            </a:r>
            <a:r>
              <a:rPr lang="es-ES" sz="1200" baseline="0" dirty="0" smtClean="0">
                <a:latin typeface="Arial" pitchFamily="34" charset="0"/>
                <a:ea typeface="MS PGothic" charset="0"/>
                <a:cs typeface="Arial" pitchFamily="34" charset="0"/>
              </a:rPr>
              <a:t> y </a:t>
            </a:r>
            <a:r>
              <a:rPr lang="es-ES" sz="1200" baseline="0" smtClean="0">
                <a:latin typeface="Arial" pitchFamily="34" charset="0"/>
                <a:ea typeface="MS PGothic" charset="0"/>
                <a:cs typeface="Arial" pitchFamily="34" charset="0"/>
              </a:rPr>
              <a:t>tiene pertenencia</a:t>
            </a:r>
            <a:r>
              <a:rPr lang="es-ES" sz="1200" smtClean="0">
                <a:latin typeface="Arial" pitchFamily="34" charset="0"/>
                <a:ea typeface="MS PGothic" charset="0"/>
                <a:cs typeface="Arial" pitchFamily="34" charset="0"/>
              </a:rPr>
              <a:t>. 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78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a typeface="Geneva" pitchFamily="124" charset="-128"/>
              </a:rPr>
              <a:t>Respuesta</a:t>
            </a:r>
            <a:r>
              <a:rPr lang="es-ES" baseline="0" dirty="0" smtClean="0">
                <a:ea typeface="Geneva" pitchFamily="124" charset="-128"/>
              </a:rPr>
              <a:t>: </a:t>
            </a:r>
            <a:r>
              <a:rPr lang="es-ES" sz="1200" dirty="0" smtClean="0">
                <a:latin typeface="Arial"/>
                <a:ea typeface="MS PGothic" charset="0"/>
                <a:cs typeface="Arial"/>
              </a:rPr>
              <a:t>a. El apartamento</a:t>
            </a:r>
            <a:r>
              <a:rPr lang="es-ES" sz="1200" baseline="0" dirty="0" smtClean="0">
                <a:latin typeface="Arial"/>
                <a:ea typeface="MS PGothic" charset="0"/>
                <a:cs typeface="Arial"/>
              </a:rPr>
              <a:t> tiene tres ambientes.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77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a typeface="Geneva" pitchFamily="124" charset="-128"/>
              </a:rPr>
              <a:t>Respuesta: </a:t>
            </a:r>
            <a:r>
              <a:rPr lang="es-ES" sz="1200" b="0" dirty="0" smtClean="0">
                <a:latin typeface="Arial" pitchFamily="34" charset="0"/>
                <a:ea typeface="MS PGothic" charset="0"/>
                <a:cs typeface="Arial" pitchFamily="34" charset="0"/>
              </a:rPr>
              <a:t>c. En mi barrio hay solo una panadería. / Mi barrio tiene dos panaderías.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78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a typeface="Geneva" pitchFamily="124" charset="-128"/>
              </a:rPr>
              <a:t>Respuesta</a:t>
            </a:r>
            <a:r>
              <a:rPr lang="es-ES" baseline="0" dirty="0" smtClean="0">
                <a:ea typeface="Geneva" pitchFamily="124" charset="-128"/>
              </a:rPr>
              <a:t>: </a:t>
            </a:r>
            <a:r>
              <a:rPr lang="es-ES" sz="1200" dirty="0" smtClean="0">
                <a:latin typeface="Arial"/>
                <a:ea typeface="MS PGothic" charset="0"/>
                <a:cs typeface="Arial"/>
              </a:rPr>
              <a:t>b. En España</a:t>
            </a:r>
            <a:r>
              <a:rPr lang="es-ES" sz="1200" baseline="0" dirty="0" smtClean="0">
                <a:latin typeface="Arial"/>
                <a:ea typeface="MS PGothic" charset="0"/>
                <a:cs typeface="Arial"/>
              </a:rPr>
              <a:t> hay 2 personas por vivienda.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77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2183" y="116632"/>
            <a:ext cx="9141817" cy="980728"/>
            <a:chOff x="2183" y="0"/>
            <a:chExt cx="9141817" cy="980728"/>
          </a:xfrm>
        </p:grpSpPr>
        <p:sp>
          <p:nvSpPr>
            <p:cNvPr id="8" name="Rectángulo 7"/>
            <p:cNvSpPr/>
            <p:nvPr/>
          </p:nvSpPr>
          <p:spPr>
            <a:xfrm>
              <a:off x="2183" y="144016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83" y="0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183" y="44624"/>
              <a:ext cx="9141817" cy="606574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0" y="188640"/>
            <a:ext cx="9144000" cy="706090"/>
          </a:xfrm>
        </p:spPr>
        <p:txBody>
          <a:bodyPr/>
          <a:lstStyle>
            <a:lvl1pPr>
              <a:defRPr sz="3600" b="0" baseline="0">
                <a:latin typeface="Arial"/>
                <a:cs typeface="Arial"/>
              </a:defRPr>
            </a:lvl1pPr>
          </a:lstStyle>
          <a:p>
            <a:r>
              <a:rPr lang="pt-BR" dirty="0" smtClean="0"/>
              <a:t>SIMPLE PRESENT TENSE - for </a:t>
            </a:r>
            <a:r>
              <a:rPr lang="pt-BR" dirty="0" err="1" smtClean="0"/>
              <a:t>routines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468313" y="1557338"/>
            <a:ext cx="8207375" cy="44640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err="1" smtClean="0"/>
              <a:t>Haga</a:t>
            </a:r>
            <a:r>
              <a:rPr lang="pt-BR" dirty="0" smtClean="0"/>
              <a:t> </a:t>
            </a:r>
            <a:r>
              <a:rPr lang="pt-BR" dirty="0" err="1" smtClean="0"/>
              <a:t>clic</a:t>
            </a:r>
            <a:r>
              <a:rPr lang="pt-BR" dirty="0" smtClean="0"/>
              <a:t> para modificar </a:t>
            </a:r>
            <a:r>
              <a:rPr lang="pt-BR" dirty="0" err="1" smtClean="0"/>
              <a:t>el</a:t>
            </a:r>
            <a:r>
              <a:rPr lang="pt-BR" dirty="0" smtClean="0"/>
              <a:t> estilo de texto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patrón</a:t>
            </a:r>
            <a:endParaRPr lang="pt-BR" dirty="0" smtClean="0"/>
          </a:p>
          <a:p>
            <a:pPr lvl="1"/>
            <a:r>
              <a:rPr lang="pt-BR" dirty="0" smtClean="0"/>
              <a:t>Segundo </a:t>
            </a:r>
            <a:r>
              <a:rPr lang="pt-BR" dirty="0" err="1" smtClean="0"/>
              <a:t>nivel</a:t>
            </a:r>
            <a:endParaRPr lang="pt-BR" dirty="0" smtClean="0"/>
          </a:p>
          <a:p>
            <a:pPr lvl="2"/>
            <a:r>
              <a:rPr lang="pt-BR" dirty="0" err="1" smtClean="0"/>
              <a:t>Tercer</a:t>
            </a:r>
            <a:r>
              <a:rPr lang="pt-BR" dirty="0" smtClean="0"/>
              <a:t> </a:t>
            </a:r>
            <a:r>
              <a:rPr lang="pt-BR" dirty="0" err="1" smtClean="0"/>
              <a:t>nivel</a:t>
            </a:r>
            <a:endParaRPr lang="pt-BR" dirty="0" smtClean="0"/>
          </a:p>
          <a:p>
            <a:pPr lvl="3"/>
            <a:r>
              <a:rPr lang="pt-BR" dirty="0" smtClean="0"/>
              <a:t>Cuarto </a:t>
            </a:r>
            <a:r>
              <a:rPr lang="pt-BR" dirty="0" err="1" smtClean="0"/>
              <a:t>nivel</a:t>
            </a:r>
            <a:endParaRPr lang="pt-BR" dirty="0" smtClean="0"/>
          </a:p>
          <a:p>
            <a:pPr lvl="4"/>
            <a:r>
              <a:rPr lang="pt-BR" dirty="0" smtClean="0"/>
              <a:t>Quinto </a:t>
            </a:r>
            <a:r>
              <a:rPr lang="pt-BR" dirty="0" err="1" smtClean="0"/>
              <a:t>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420938"/>
            <a:ext cx="8713787" cy="20161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lvl="0"/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in,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next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b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across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from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between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2" hasCustomPrompt="1"/>
          </p:nvPr>
        </p:nvSpPr>
        <p:spPr>
          <a:xfrm>
            <a:off x="250825" y="3572372"/>
            <a:ext cx="8569325" cy="12239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1800" b="1" dirty="0" err="1" smtClean="0">
                <a:solidFill>
                  <a:srgbClr val="595959"/>
                </a:solidFill>
                <a:latin typeface="Arial"/>
                <a:cs typeface="Arial"/>
              </a:rPr>
              <a:t>E.g</a:t>
            </a:r>
            <a:r>
              <a:rPr lang="es-ES" sz="1800" b="1" dirty="0" smtClean="0">
                <a:solidFill>
                  <a:srgbClr val="595959"/>
                </a:solidFill>
                <a:latin typeface="Arial"/>
                <a:cs typeface="Arial"/>
              </a:rPr>
              <a:t>.: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I’m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student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up at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seven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Marcador de contenido 26"/>
          <p:cNvSpPr>
            <a:spLocks noGrp="1"/>
          </p:cNvSpPr>
          <p:nvPr>
            <p:ph sz="quarter" idx="13"/>
          </p:nvPr>
        </p:nvSpPr>
        <p:spPr>
          <a:xfrm>
            <a:off x="250825" y="5012235"/>
            <a:ext cx="8642350" cy="7921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844824"/>
            <a:ext cx="8568630" cy="15128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0A1E4"/>
                </a:solidFill>
                <a:latin typeface="Arial Black"/>
                <a:cs typeface="Arial Black"/>
              </a:defRPr>
            </a:lvl1pPr>
            <a:lvl2pPr>
              <a:defRPr>
                <a:solidFill>
                  <a:srgbClr val="00A1E4"/>
                </a:solidFill>
              </a:defRPr>
            </a:lvl2pPr>
            <a:lvl3pPr>
              <a:defRPr>
                <a:solidFill>
                  <a:srgbClr val="00A1E4"/>
                </a:solidFill>
              </a:defRPr>
            </a:lvl3pPr>
            <a:lvl4pPr>
              <a:defRPr>
                <a:solidFill>
                  <a:srgbClr val="00A1E4"/>
                </a:solidFill>
              </a:defRPr>
            </a:lvl4pPr>
            <a:lvl5pPr>
              <a:defRPr>
                <a:solidFill>
                  <a:srgbClr val="00A1E4"/>
                </a:solidFill>
              </a:defRPr>
            </a:lvl5pPr>
          </a:lstStyle>
          <a:p>
            <a:pPr lvl="0"/>
            <a:r>
              <a:rPr lang="pt-BR" dirty="0" smtClean="0"/>
              <a:t>The </a:t>
            </a:r>
            <a:r>
              <a:rPr lang="pt-BR" dirty="0" err="1" smtClean="0"/>
              <a:t>Simple</a:t>
            </a:r>
            <a:r>
              <a:rPr lang="pt-BR" dirty="0" smtClean="0"/>
              <a:t> </a:t>
            </a:r>
            <a:r>
              <a:rPr lang="pt-BR" dirty="0" err="1" smtClean="0"/>
              <a:t>Present</a:t>
            </a:r>
            <a:r>
              <a:rPr lang="pt-BR" dirty="0" smtClean="0"/>
              <a:t> Tense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used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express</a:t>
            </a:r>
            <a:r>
              <a:rPr lang="pt-BR" dirty="0" smtClean="0"/>
              <a:t> </a:t>
            </a:r>
            <a:r>
              <a:rPr lang="pt-BR" dirty="0" err="1" smtClean="0"/>
              <a:t>routine</a:t>
            </a:r>
            <a:r>
              <a:rPr lang="pt-BR" dirty="0" smtClean="0"/>
              <a:t> </a:t>
            </a:r>
            <a:r>
              <a:rPr lang="pt-BR" dirty="0" err="1" smtClean="0"/>
              <a:t>actions</a:t>
            </a:r>
            <a:r>
              <a:rPr lang="pt-BR" dirty="0" smtClean="0"/>
              <a:t>, </a:t>
            </a:r>
            <a:r>
              <a:rPr lang="pt-BR" dirty="0" err="1" smtClean="0"/>
              <a:t>things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do as a </a:t>
            </a:r>
            <a:r>
              <a:rPr lang="pt-BR" dirty="0" err="1" smtClean="0"/>
              <a:t>habit</a:t>
            </a:r>
            <a:r>
              <a:rPr lang="pt-BR" dirty="0" smtClean="0"/>
              <a:t>.</a:t>
            </a:r>
          </a:p>
          <a:p>
            <a:pPr lvl="0"/>
            <a:endParaRPr lang="pt-BR" dirty="0" err="1" smtClean="0"/>
          </a:p>
        </p:txBody>
      </p:sp>
    </p:spTree>
    <p:extLst>
      <p:ext uri="{BB962C8B-B14F-4D97-AF65-F5344CB8AC3E}">
        <p14:creationId xmlns:p14="http://schemas.microsoft.com/office/powerpoint/2010/main" val="377106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4" y="1988840"/>
            <a:ext cx="8281169" cy="381635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12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6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3" name="Marcador de posición de imagen 15"/>
          <p:cNvSpPr>
            <a:spLocks noGrp="1"/>
          </p:cNvSpPr>
          <p:nvPr>
            <p:ph type="pic" sz="quarter" idx="11"/>
          </p:nvPr>
        </p:nvSpPr>
        <p:spPr>
          <a:xfrm>
            <a:off x="2627784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4" name="Marcador de posición de imagen 15"/>
          <p:cNvSpPr>
            <a:spLocks noGrp="1"/>
          </p:cNvSpPr>
          <p:nvPr>
            <p:ph type="pic" sz="quarter" idx="12"/>
          </p:nvPr>
        </p:nvSpPr>
        <p:spPr>
          <a:xfrm>
            <a:off x="467546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5" name="Marcador de posición de imagen 15"/>
          <p:cNvSpPr>
            <a:spLocks noGrp="1"/>
          </p:cNvSpPr>
          <p:nvPr>
            <p:ph type="pic" sz="quarter" idx="13"/>
          </p:nvPr>
        </p:nvSpPr>
        <p:spPr>
          <a:xfrm>
            <a:off x="2627784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5004048" y="5224686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5004048" y="4357663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4" name="Agrupar 58"/>
          <p:cNvGrpSpPr>
            <a:grpSpLocks/>
          </p:cNvGrpSpPr>
          <p:nvPr userDrawn="1"/>
        </p:nvGrpSpPr>
        <p:grpSpPr bwMode="auto">
          <a:xfrm>
            <a:off x="539552" y="1777528"/>
            <a:ext cx="553442" cy="571352"/>
            <a:chOff x="4133048" y="1052736"/>
            <a:chExt cx="5210089" cy="5376597"/>
          </a:xfrm>
        </p:grpSpPr>
        <p:grpSp>
          <p:nvGrpSpPr>
            <p:cNvPr id="45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52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6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47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8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9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1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54" name="Marcador de texto 65"/>
          <p:cNvSpPr>
            <a:spLocks noGrp="1"/>
          </p:cNvSpPr>
          <p:nvPr>
            <p:ph type="body" sz="quarter" idx="15" hasCustomPrompt="1"/>
          </p:nvPr>
        </p:nvSpPr>
        <p:spPr>
          <a:xfrm>
            <a:off x="61022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grpSp>
        <p:nvGrpSpPr>
          <p:cNvPr id="55" name="Agrupar 58"/>
          <p:cNvGrpSpPr>
            <a:grpSpLocks/>
          </p:cNvGrpSpPr>
          <p:nvPr userDrawn="1"/>
        </p:nvGrpSpPr>
        <p:grpSpPr bwMode="auto">
          <a:xfrm>
            <a:off x="2794422" y="1777528"/>
            <a:ext cx="553442" cy="571352"/>
            <a:chOff x="4133048" y="1052736"/>
            <a:chExt cx="5210089" cy="5376597"/>
          </a:xfrm>
        </p:grpSpPr>
        <p:grpSp>
          <p:nvGrpSpPr>
            <p:cNvPr id="56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63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4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7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58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0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2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65" name="Marcador de texto 65"/>
          <p:cNvSpPr>
            <a:spLocks noGrp="1"/>
          </p:cNvSpPr>
          <p:nvPr>
            <p:ph type="body" sz="quarter" idx="16" hasCustomPrompt="1"/>
          </p:nvPr>
        </p:nvSpPr>
        <p:spPr>
          <a:xfrm>
            <a:off x="286509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grpSp>
        <p:nvGrpSpPr>
          <p:cNvPr id="80" name="Agrupar 58"/>
          <p:cNvGrpSpPr>
            <a:grpSpLocks/>
          </p:cNvGrpSpPr>
          <p:nvPr userDrawn="1"/>
        </p:nvGrpSpPr>
        <p:grpSpPr bwMode="auto">
          <a:xfrm>
            <a:off x="539552" y="4005064"/>
            <a:ext cx="553442" cy="571352"/>
            <a:chOff x="4133048" y="1052736"/>
            <a:chExt cx="5210089" cy="5376597"/>
          </a:xfrm>
        </p:grpSpPr>
        <p:grpSp>
          <p:nvGrpSpPr>
            <p:cNvPr id="81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88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9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2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83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4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5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6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7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90" name="Marcador de texto 65"/>
          <p:cNvSpPr>
            <a:spLocks noGrp="1"/>
          </p:cNvSpPr>
          <p:nvPr>
            <p:ph type="body" sz="quarter" idx="17" hasCustomPrompt="1"/>
          </p:nvPr>
        </p:nvSpPr>
        <p:spPr>
          <a:xfrm>
            <a:off x="61022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grpSp>
        <p:nvGrpSpPr>
          <p:cNvPr id="91" name="Agrupar 58"/>
          <p:cNvGrpSpPr>
            <a:grpSpLocks/>
          </p:cNvGrpSpPr>
          <p:nvPr userDrawn="1"/>
        </p:nvGrpSpPr>
        <p:grpSpPr bwMode="auto">
          <a:xfrm>
            <a:off x="2794422" y="4005064"/>
            <a:ext cx="553442" cy="571352"/>
            <a:chOff x="4133048" y="1052736"/>
            <a:chExt cx="5210089" cy="5376597"/>
          </a:xfrm>
        </p:grpSpPr>
        <p:grpSp>
          <p:nvGrpSpPr>
            <p:cNvPr id="92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99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0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3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94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5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6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7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8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101" name="Marcador de texto 65"/>
          <p:cNvSpPr>
            <a:spLocks noGrp="1"/>
          </p:cNvSpPr>
          <p:nvPr>
            <p:ph type="body" sz="quarter" idx="18" hasCustomPrompt="1"/>
          </p:nvPr>
        </p:nvSpPr>
        <p:spPr>
          <a:xfrm>
            <a:off x="286509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/>
          </p:nvPr>
        </p:nvSpPr>
        <p:spPr>
          <a:xfrm>
            <a:off x="5076055" y="2133722"/>
            <a:ext cx="3817119" cy="1439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76825" y="3933825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0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539556" y="2060848"/>
            <a:ext cx="3816418" cy="3816422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4788024" y="5368032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4788024" y="4501009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 hasCustomPrompt="1"/>
          </p:nvPr>
        </p:nvSpPr>
        <p:spPr>
          <a:xfrm>
            <a:off x="4860031" y="2277068"/>
            <a:ext cx="4067945" cy="1439294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latin typeface="Arial Black"/>
                <a:cs typeface="Arial Black"/>
              </a:defRPr>
            </a:lvl1pPr>
          </a:lstStyle>
          <a:p>
            <a:pPr marL="0" indent="0">
              <a:buNone/>
            </a:pPr>
            <a:r>
              <a:rPr lang="es-ES" dirty="0" err="1" smtClean="0"/>
              <a:t>Associate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phrases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4932114" y="4077171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1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70609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4400" b="1" dirty="0" smtClean="0">
                <a:solidFill>
                  <a:srgbClr val="F93F63"/>
                </a:solidFill>
                <a:latin typeface="Arial Black" charset="0"/>
                <a:cs typeface="Arial Black" charset="0"/>
              </a:rPr>
              <a:t>ON</a:t>
            </a:r>
            <a:endParaRPr lang="es-ES" sz="4400" b="1" dirty="0">
              <a:solidFill>
                <a:srgbClr val="F93F63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93F63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68313" y="6669088"/>
            <a:ext cx="8207375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 userDrawn="1"/>
        </p:nvSpPr>
        <p:spPr>
          <a:xfrm>
            <a:off x="3347864" y="6381750"/>
            <a:ext cx="2448272" cy="476250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563888" y="6453336"/>
            <a:ext cx="2016224" cy="312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4" r:id="rId5"/>
    <p:sldLayoutId id="2147483665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323528" y="2492896"/>
            <a:ext cx="864096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HAY X TIENE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FFFFFF"/>
                </a:solidFill>
                <a:latin typeface="Arial"/>
                <a:cs typeface="Arial"/>
              </a:rPr>
              <a:t>Boletín Santillana </a:t>
            </a:r>
            <a:r>
              <a:rPr lang="es-ES" dirty="0">
                <a:solidFill>
                  <a:srgbClr val="FFFFFF"/>
                </a:solidFill>
                <a:latin typeface="Arial"/>
                <a:cs typeface="Arial"/>
              </a:rPr>
              <a:t>Español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04.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851920" y="1988840"/>
            <a:ext cx="528956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Marca la frase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en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que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hueco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se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puede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completar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verbo </a:t>
            </a:r>
            <a:r>
              <a:rPr lang="pt-BR" sz="2400" b="1" i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haber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.</a:t>
            </a:r>
            <a:endParaRPr lang="pt-BR" sz="2400" b="1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23928" y="3356992"/>
            <a:ext cx="49685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200" b="1" dirty="0" smtClean="0">
                <a:latin typeface="Arial"/>
                <a:cs typeface="Arial"/>
              </a:rPr>
              <a:t>a. </a:t>
            </a:r>
            <a:r>
              <a:rPr lang="es-ES" sz="2200" dirty="0" smtClean="0">
                <a:latin typeface="Arial"/>
                <a:cs typeface="Arial"/>
              </a:rPr>
              <a:t>La escuela _____ muchos alumnos inteligentes.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200" b="1" dirty="0" smtClean="0">
                <a:latin typeface="Arial"/>
                <a:ea typeface="MS PGothic" charset="0"/>
                <a:cs typeface="Arial"/>
              </a:rPr>
              <a:t>b. </a:t>
            </a:r>
            <a:r>
              <a:rPr lang="es-ES" sz="2200" dirty="0" smtClean="0">
                <a:latin typeface="Arial"/>
                <a:cs typeface="Arial"/>
              </a:rPr>
              <a:t>En España _____ 2 personas por vivienda.</a:t>
            </a:r>
            <a:endParaRPr lang="es-ES" sz="2200" dirty="0" smtClean="0">
              <a:latin typeface="Arial"/>
              <a:ea typeface="MS PGothic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2200" b="1" dirty="0" smtClean="0">
                <a:latin typeface="Arial"/>
                <a:ea typeface="MS PGothic" charset="0"/>
                <a:cs typeface="Arial"/>
              </a:rPr>
              <a:t>c. </a:t>
            </a:r>
            <a:r>
              <a:rPr lang="es-ES" sz="2200" dirty="0" smtClean="0">
                <a:latin typeface="Arial"/>
                <a:cs typeface="Arial"/>
              </a:rPr>
              <a:t>El barrio central _____ varios kioscos de periódicos.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200" b="1" dirty="0" smtClean="0">
                <a:latin typeface="Arial"/>
                <a:ea typeface="MS PGothic" charset="0"/>
                <a:cs typeface="Arial"/>
              </a:rPr>
              <a:t>d. </a:t>
            </a:r>
            <a:r>
              <a:rPr lang="es-ES" sz="2200" dirty="0" smtClean="0">
                <a:latin typeface="Arial"/>
                <a:ea typeface="MS PGothic" charset="0"/>
                <a:cs typeface="Arial"/>
              </a:rPr>
              <a:t>Brasil ______ una gran población que vive en las ciudades.</a:t>
            </a:r>
            <a:endParaRPr lang="es-ES" sz="2200" b="1" dirty="0" smtClean="0">
              <a:latin typeface="Arial"/>
              <a:ea typeface="MS PGothic" charset="0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1991894"/>
            <a:ext cx="3315763" cy="35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66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05.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1489" y="1988840"/>
            <a:ext cx="44999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¿El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hueco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de la frase se completa con...?</a:t>
            </a:r>
            <a:endParaRPr lang="pt-BR" sz="2400" b="1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4008" y="3573016"/>
            <a:ext cx="4176464" cy="228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a.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Tienen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b.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Hay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c.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Tiene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d.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Hace</a:t>
            </a:r>
            <a:endParaRPr lang="es-ES" sz="2400" b="1" dirty="0" smtClean="0">
              <a:latin typeface="Arial" pitchFamily="34" charset="0"/>
              <a:ea typeface="MS PGothic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24208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71599" y="4747001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“____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tres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televisores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en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el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bar.”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99" y="1989705"/>
            <a:ext cx="3984377" cy="26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6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59" y="1988840"/>
            <a:ext cx="4162328" cy="245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06.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1489" y="1988840"/>
            <a:ext cx="44999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¿El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hueco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de la frase se completado con...?</a:t>
            </a:r>
            <a:endParaRPr lang="pt-BR" sz="2400" b="1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4008" y="3573016"/>
            <a:ext cx="4176464" cy="228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a.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tienen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b.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hay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c.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tiene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d.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 ten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24208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4716891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“La casa _____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tres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habitaciones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9006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/>
          <p:nvPr/>
        </p:nvSpPr>
        <p:spPr bwMode="auto">
          <a:xfrm>
            <a:off x="0" y="2060848"/>
            <a:ext cx="9144000" cy="715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22"/>
          <p:cNvSpPr/>
          <p:nvPr/>
        </p:nvSpPr>
        <p:spPr bwMode="auto">
          <a:xfrm>
            <a:off x="0" y="5152678"/>
            <a:ext cx="9144000" cy="43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>Respuestas</a:t>
            </a:r>
            <a:endParaRPr lang="es-E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Rectangle 1"/>
          <p:cNvSpPr/>
          <p:nvPr/>
        </p:nvSpPr>
        <p:spPr bwMode="auto">
          <a:xfrm>
            <a:off x="0" y="3284984"/>
            <a:ext cx="9144000" cy="715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1"/>
          <p:cNvSpPr/>
          <p:nvPr/>
        </p:nvSpPr>
        <p:spPr bwMode="auto">
          <a:xfrm>
            <a:off x="0" y="4581128"/>
            <a:ext cx="9144000" cy="715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79512" y="1988840"/>
            <a:ext cx="8784976" cy="45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1</a:t>
            </a:r>
            <a:r>
              <a:rPr lang="en-US" sz="2800" dirty="0">
                <a:solidFill>
                  <a:srgbClr val="00A1E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sz="2800" dirty="0" smtClean="0">
                <a:latin typeface="Arial" pitchFamily="34" charset="0"/>
                <a:ea typeface="MS PGothic" charset="0"/>
                <a:cs typeface="Arial" pitchFamily="34" charset="0"/>
              </a:rPr>
              <a:t>a.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00A1E4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/>
                <a:ea typeface="MS PGothic" charset="0"/>
                <a:cs typeface="Arial"/>
              </a:rPr>
              <a:t>a.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00A1E4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solidFill>
                  <a:srgbClr val="00A1E4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s-ES" sz="2800" dirty="0" smtClean="0">
                <a:latin typeface="Arial" pitchFamily="34" charset="0"/>
                <a:ea typeface="MS PGothic" charset="0"/>
                <a:cs typeface="Arial" pitchFamily="34" charset="0"/>
              </a:rPr>
              <a:t>.</a:t>
            </a:r>
            <a:endParaRPr lang="en-US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A1E4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/>
                <a:ea typeface="MS PGothic" charset="0"/>
                <a:cs typeface="Arial"/>
              </a:rPr>
              <a:t>b.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A1E4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s-ES" sz="2800" dirty="0" smtClean="0">
                <a:latin typeface="Arial" pitchFamily="34" charset="0"/>
                <a:ea typeface="MS PGothic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A1E4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ea typeface="MS PGothic" charset="0"/>
                <a:cs typeface="Arial" pitchFamily="34" charset="0"/>
              </a:rPr>
              <a:t>c.</a:t>
            </a:r>
            <a:endParaRPr lang="es-ES" sz="2800" dirty="0" smtClean="0">
              <a:latin typeface="Arial"/>
              <a:ea typeface="MS PGothic" charset="0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21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3320994"/>
            <a:ext cx="6840760" cy="75607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¡Gracias</a:t>
            </a: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!</a:t>
            </a:r>
            <a:endParaRPr lang="es-ES" sz="44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700" y="236663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Contextualización</a:t>
            </a:r>
            <a:endParaRPr lang="es-ES" sz="4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380" y="1916832"/>
            <a:ext cx="5999240" cy="40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65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3050961"/>
            <a:ext cx="6840760" cy="75607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Explicación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212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0" y="476672"/>
            <a:ext cx="9108503" cy="1008062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 smtClean="0">
                <a:solidFill>
                  <a:schemeClr val="bg1"/>
                </a:solidFill>
                <a:latin typeface="Arial Black" pitchFamily="34" charset="0"/>
                <a:cs typeface="Arial"/>
              </a:rPr>
              <a:t>Verbo ‘haber’</a:t>
            </a:r>
            <a:endParaRPr lang="es-ES" sz="4400" b="1" dirty="0">
              <a:solidFill>
                <a:schemeClr val="bg1"/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251520" y="2636912"/>
            <a:ext cx="8642350" cy="20621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 Black" pitchFamily="34" charset="0"/>
              </a:rPr>
              <a:t>El verbo </a:t>
            </a:r>
            <a:r>
              <a:rPr lang="pt-BR" sz="3200" b="1" dirty="0" err="1" smtClean="0">
                <a:solidFill>
                  <a:srgbClr val="00A1E4"/>
                </a:solidFill>
                <a:latin typeface="Arial Black" pitchFamily="34" charset="0"/>
              </a:rPr>
              <a:t>haber</a:t>
            </a:r>
            <a:r>
              <a:rPr lang="pt-BR" sz="3200" b="1" dirty="0" smtClean="0">
                <a:latin typeface="Arial Black" pitchFamily="34" charset="0"/>
              </a:rPr>
              <a:t> indica </a:t>
            </a:r>
            <a:r>
              <a:rPr lang="pt-BR" sz="3200" b="1" dirty="0" err="1" smtClean="0">
                <a:latin typeface="Arial Black" pitchFamily="34" charset="0"/>
              </a:rPr>
              <a:t>existencia</a:t>
            </a:r>
            <a:r>
              <a:rPr lang="pt-BR" sz="3200" b="1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pt-BR" sz="3200" b="1" dirty="0" smtClean="0">
                <a:latin typeface="Arial Black" pitchFamily="34" charset="0"/>
              </a:rPr>
              <a:t>(</a:t>
            </a:r>
            <a:r>
              <a:rPr lang="pt-BR" sz="3200" b="1" dirty="0" err="1" smtClean="0">
                <a:latin typeface="Arial Black" pitchFamily="34" charset="0"/>
              </a:rPr>
              <a:t>oraciones</a:t>
            </a:r>
            <a:r>
              <a:rPr lang="pt-BR" sz="3200" b="1" dirty="0" smtClean="0">
                <a:latin typeface="Arial Black" pitchFamily="34" charset="0"/>
              </a:rPr>
              <a:t> </a:t>
            </a:r>
            <a:r>
              <a:rPr lang="pt-BR" sz="3200" b="1" dirty="0" err="1" smtClean="0">
                <a:latin typeface="Arial Black" pitchFamily="34" charset="0"/>
              </a:rPr>
              <a:t>impersonales</a:t>
            </a:r>
            <a:r>
              <a:rPr lang="pt-BR" sz="3200" b="1" dirty="0" smtClean="0">
                <a:latin typeface="Arial Black" pitchFamily="34" charset="0"/>
              </a:rPr>
              <a:t>)</a:t>
            </a:r>
          </a:p>
          <a:p>
            <a:pPr algn="ctr"/>
            <a:endParaRPr lang="pt-BR" sz="3200" b="1" dirty="0" smtClean="0">
              <a:latin typeface="Arial Black" pitchFamily="34" charset="0"/>
            </a:endParaRPr>
          </a:p>
          <a:p>
            <a:pPr algn="ctr"/>
            <a:r>
              <a:rPr lang="pt-BR" sz="3200" b="1" dirty="0" err="1" smtClean="0">
                <a:latin typeface="Arial Black" pitchFamily="34" charset="0"/>
              </a:rPr>
              <a:t>Ej</a:t>
            </a:r>
            <a:r>
              <a:rPr lang="pt-BR" sz="3200" b="1" dirty="0" smtClean="0">
                <a:latin typeface="Arial Black" pitchFamily="34" charset="0"/>
              </a:rPr>
              <a:t>: </a:t>
            </a:r>
            <a:r>
              <a:rPr lang="pt-BR" sz="3200" b="1" dirty="0" err="1" smtClean="0">
                <a:solidFill>
                  <a:srgbClr val="00A1E4"/>
                </a:solidFill>
                <a:latin typeface="Arial Black" pitchFamily="34" charset="0"/>
              </a:rPr>
              <a:t>En</a:t>
            </a:r>
            <a:r>
              <a:rPr lang="pt-BR" sz="3200" b="1" dirty="0" smtClean="0">
                <a:latin typeface="Arial Black" pitchFamily="34" charset="0"/>
              </a:rPr>
              <a:t> mi </a:t>
            </a:r>
            <a:r>
              <a:rPr lang="pt-BR" sz="3200" b="1" dirty="0" err="1" smtClean="0">
                <a:latin typeface="Arial Black" pitchFamily="34" charset="0"/>
              </a:rPr>
              <a:t>clase</a:t>
            </a:r>
            <a:r>
              <a:rPr lang="pt-BR" sz="3200" b="1" dirty="0" smtClean="0">
                <a:latin typeface="Arial Black" pitchFamily="34" charset="0"/>
              </a:rPr>
              <a:t> </a:t>
            </a:r>
            <a:r>
              <a:rPr lang="pt-BR" sz="3200" b="1" dirty="0" err="1" smtClean="0">
                <a:solidFill>
                  <a:srgbClr val="00A1E4"/>
                </a:solidFill>
                <a:latin typeface="Arial Black" pitchFamily="34" charset="0"/>
              </a:rPr>
              <a:t>hay</a:t>
            </a:r>
            <a:r>
              <a:rPr lang="pt-BR" sz="3200" b="1" dirty="0" smtClean="0">
                <a:latin typeface="Arial Black" pitchFamily="34" charset="0"/>
              </a:rPr>
              <a:t> </a:t>
            </a:r>
            <a:r>
              <a:rPr lang="pt-BR" sz="3200" b="1" dirty="0" err="1" smtClean="0">
                <a:latin typeface="Arial Black" pitchFamily="34" charset="0"/>
              </a:rPr>
              <a:t>veinte</a:t>
            </a:r>
            <a:r>
              <a:rPr lang="pt-BR" sz="3200" b="1" dirty="0" smtClean="0">
                <a:latin typeface="Arial Black" pitchFamily="34" charset="0"/>
              </a:rPr>
              <a:t> </a:t>
            </a:r>
            <a:r>
              <a:rPr lang="pt-BR" sz="3200" b="1" dirty="0" err="1" smtClean="0">
                <a:latin typeface="Arial Black" pitchFamily="34" charset="0"/>
              </a:rPr>
              <a:t>pupitres</a:t>
            </a:r>
            <a:r>
              <a:rPr lang="pt-BR" sz="3200" b="1" dirty="0" smtClean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659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72196" y="332656"/>
            <a:ext cx="9000998" cy="1008062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251520" y="2636912"/>
            <a:ext cx="8642350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 Black" pitchFamily="34" charset="0"/>
              </a:rPr>
              <a:t>El verbo </a:t>
            </a:r>
            <a:r>
              <a:rPr lang="pt-BR" sz="3200" b="1" dirty="0" err="1" smtClean="0">
                <a:solidFill>
                  <a:srgbClr val="00A1E4"/>
                </a:solidFill>
                <a:latin typeface="Arial Black" pitchFamily="34" charset="0"/>
              </a:rPr>
              <a:t>tener</a:t>
            </a:r>
            <a:r>
              <a:rPr lang="pt-BR" sz="3200" b="1" dirty="0" smtClean="0">
                <a:latin typeface="Arial Black" pitchFamily="34" charset="0"/>
              </a:rPr>
              <a:t> indica </a:t>
            </a:r>
            <a:r>
              <a:rPr lang="pt-BR" sz="3200" b="1" dirty="0" err="1" smtClean="0">
                <a:latin typeface="Arial Black" pitchFamily="34" charset="0"/>
              </a:rPr>
              <a:t>pertenencia</a:t>
            </a:r>
            <a:r>
              <a:rPr lang="pt-BR" sz="3200" b="1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pt-BR" sz="3200" b="1" dirty="0" smtClean="0">
                <a:latin typeface="Arial Black" pitchFamily="34" charset="0"/>
              </a:rPr>
              <a:t>(</a:t>
            </a:r>
            <a:r>
              <a:rPr lang="pt-BR" sz="3200" b="1" dirty="0" err="1" smtClean="0">
                <a:latin typeface="Arial Black" pitchFamily="34" charset="0"/>
              </a:rPr>
              <a:t>oraciones</a:t>
            </a:r>
            <a:r>
              <a:rPr lang="pt-BR" sz="3200" b="1" dirty="0" smtClean="0">
                <a:latin typeface="Arial Black" pitchFamily="34" charset="0"/>
              </a:rPr>
              <a:t> </a:t>
            </a:r>
            <a:r>
              <a:rPr lang="pt-BR" sz="3200" b="1" dirty="0" err="1" smtClean="0">
                <a:latin typeface="Arial Black" pitchFamily="34" charset="0"/>
              </a:rPr>
              <a:t>con</a:t>
            </a:r>
            <a:r>
              <a:rPr lang="pt-BR" sz="3200" b="1" dirty="0" smtClean="0">
                <a:latin typeface="Arial Black" pitchFamily="34" charset="0"/>
              </a:rPr>
              <a:t> </a:t>
            </a:r>
            <a:r>
              <a:rPr lang="pt-BR" sz="3200" b="1" dirty="0" err="1" smtClean="0">
                <a:latin typeface="Arial Black" pitchFamily="34" charset="0"/>
              </a:rPr>
              <a:t>sujeto</a:t>
            </a:r>
            <a:r>
              <a:rPr lang="pt-BR" sz="3200" b="1" dirty="0" smtClean="0">
                <a:latin typeface="Arial Black" pitchFamily="34" charset="0"/>
              </a:rPr>
              <a:t>)</a:t>
            </a:r>
          </a:p>
          <a:p>
            <a:pPr algn="ctr"/>
            <a:endParaRPr lang="pt-BR" sz="3200" b="1" dirty="0" smtClean="0">
              <a:latin typeface="Arial Black" pitchFamily="34" charset="0"/>
            </a:endParaRPr>
          </a:p>
          <a:p>
            <a:pPr algn="ctr"/>
            <a:r>
              <a:rPr lang="pt-BR" sz="3200" b="1" dirty="0" err="1" smtClean="0">
                <a:latin typeface="Arial Black" pitchFamily="34" charset="0"/>
              </a:rPr>
              <a:t>Ej</a:t>
            </a:r>
            <a:r>
              <a:rPr lang="pt-BR" sz="3200" b="1" dirty="0" smtClean="0">
                <a:latin typeface="Arial Black" pitchFamily="34" charset="0"/>
              </a:rPr>
              <a:t>: Mi </a:t>
            </a:r>
            <a:r>
              <a:rPr lang="pt-BR" sz="3200" b="1" dirty="0" err="1" smtClean="0">
                <a:latin typeface="Arial Black" pitchFamily="34" charset="0"/>
              </a:rPr>
              <a:t>clase</a:t>
            </a:r>
            <a:r>
              <a:rPr lang="pt-BR" sz="3200" b="1" dirty="0" smtClean="0">
                <a:latin typeface="Arial Black" pitchFamily="34" charset="0"/>
              </a:rPr>
              <a:t> </a:t>
            </a:r>
            <a:r>
              <a:rPr lang="pt-BR" sz="3200" b="1" dirty="0" err="1" smtClean="0">
                <a:solidFill>
                  <a:srgbClr val="00A1E4"/>
                </a:solidFill>
                <a:latin typeface="Arial Black" pitchFamily="34" charset="0"/>
              </a:rPr>
              <a:t>tiene</a:t>
            </a:r>
            <a:r>
              <a:rPr lang="pt-BR" sz="3200" b="1" dirty="0" smtClean="0">
                <a:latin typeface="Arial Black" pitchFamily="34" charset="0"/>
              </a:rPr>
              <a:t> </a:t>
            </a:r>
            <a:r>
              <a:rPr lang="pt-BR" sz="3200" b="1" dirty="0" err="1" smtClean="0">
                <a:latin typeface="Arial Black" pitchFamily="34" charset="0"/>
              </a:rPr>
              <a:t>veinte</a:t>
            </a:r>
            <a:r>
              <a:rPr lang="pt-BR" sz="3200" b="1" dirty="0" smtClean="0">
                <a:latin typeface="Arial Black" pitchFamily="34" charset="0"/>
              </a:rPr>
              <a:t> </a:t>
            </a:r>
            <a:r>
              <a:rPr lang="pt-BR" sz="3200" b="1" dirty="0" err="1" smtClean="0">
                <a:latin typeface="Arial Black" pitchFamily="34" charset="0"/>
              </a:rPr>
              <a:t>pupitres</a:t>
            </a:r>
            <a:r>
              <a:rPr lang="pt-BR" sz="3200" b="1" dirty="0" smtClean="0">
                <a:latin typeface="Arial Black" pitchFamily="34" charset="0"/>
              </a:rPr>
              <a:t>.</a:t>
            </a:r>
            <a:endParaRPr lang="en-US" sz="3200" b="1" dirty="0" smtClean="0">
              <a:latin typeface="Arial Black" pitchFamily="34" charset="0"/>
            </a:endParaRPr>
          </a:p>
          <a:p>
            <a:pPr algn="ctr" eaLnBrk="1" hangingPunct="1">
              <a:defRPr/>
            </a:pPr>
            <a:endParaRPr lang="es-ES" sz="3200" dirty="0" smtClean="0">
              <a:latin typeface="Arial Black" pitchFamily="34" charset="0"/>
            </a:endParaRPr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1" y="476672"/>
            <a:ext cx="9144000" cy="1008062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 smtClean="0">
                <a:solidFill>
                  <a:schemeClr val="bg1"/>
                </a:solidFill>
                <a:latin typeface="Arial Black" pitchFamily="34" charset="0"/>
                <a:cs typeface="Arial"/>
              </a:rPr>
              <a:t>Verbo ‘tener’</a:t>
            </a:r>
            <a:endParaRPr lang="es-ES" sz="4400" b="1" dirty="0">
              <a:solidFill>
                <a:schemeClr val="bg1"/>
              </a:solidFill>
              <a:latin typeface="Arial Black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659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3050961"/>
            <a:ext cx="6840760" cy="75607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Competición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656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01</a:t>
            </a: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563887" y="2096852"/>
            <a:ext cx="557759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Señala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la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opción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correcta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en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cuanto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al uso de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los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verbos de al lado.</a:t>
            </a:r>
            <a:endParaRPr lang="pt-BR" sz="2400" b="1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526624" y="3382078"/>
            <a:ext cx="5652120" cy="228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a. </a:t>
            </a:r>
            <a:r>
              <a:rPr lang="es-ES" sz="2400" i="1" dirty="0" smtClean="0">
                <a:latin typeface="Arial" pitchFamily="34" charset="0"/>
                <a:ea typeface="MS PGothic" charset="0"/>
                <a:cs typeface="Arial" pitchFamily="34" charset="0"/>
              </a:rPr>
              <a:t>Hay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 indica existencia y </a:t>
            </a:r>
            <a:r>
              <a:rPr lang="es-ES" sz="2400" i="1" dirty="0" smtClean="0">
                <a:latin typeface="Arial" pitchFamily="34" charset="0"/>
                <a:ea typeface="MS PGothic" charset="0"/>
                <a:cs typeface="Arial" pitchFamily="34" charset="0"/>
              </a:rPr>
              <a:t>tiene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 pertenencia.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b. </a:t>
            </a:r>
            <a:r>
              <a:rPr lang="es-ES" sz="2400" i="1" dirty="0" smtClean="0">
                <a:latin typeface="Arial" pitchFamily="34" charset="0"/>
                <a:ea typeface="MS PGothic" charset="0"/>
                <a:cs typeface="Arial" pitchFamily="34" charset="0"/>
              </a:rPr>
              <a:t>Hay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 indica pertenencia y </a:t>
            </a:r>
            <a:r>
              <a:rPr lang="es-ES" sz="2400" i="1" dirty="0" smtClean="0">
                <a:latin typeface="Arial" pitchFamily="34" charset="0"/>
                <a:ea typeface="MS PGothic" charset="0"/>
                <a:cs typeface="Arial" pitchFamily="34" charset="0"/>
              </a:rPr>
              <a:t>tiene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 existencia.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c.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Los dos indican pertenencia.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d.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Los dos indican existencia.</a:t>
            </a:r>
            <a:endParaRPr lang="es-ES" sz="2400" dirty="0">
              <a:latin typeface="Arial" pitchFamily="34" charset="0"/>
              <a:ea typeface="MS PGothic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24208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2708920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93F63"/>
                </a:solidFill>
                <a:latin typeface="Arial Rounded MT Bold" pitchFamily="34" charset="0"/>
              </a:rPr>
              <a:t>HAY</a:t>
            </a:r>
          </a:p>
          <a:p>
            <a:pPr algn="ctr"/>
            <a:endParaRPr lang="pt-BR" sz="4000" dirty="0" smtClean="0">
              <a:solidFill>
                <a:srgbClr val="F93F63"/>
              </a:solidFill>
              <a:latin typeface="Arial Rounded MT Bold" pitchFamily="34" charset="0"/>
            </a:endParaRPr>
          </a:p>
          <a:p>
            <a:pPr algn="ctr"/>
            <a:r>
              <a:rPr lang="pt-BR" sz="4000" dirty="0" smtClean="0">
                <a:solidFill>
                  <a:srgbClr val="F93F63"/>
                </a:solidFill>
                <a:latin typeface="Arial Rounded MT Bold" pitchFamily="34" charset="0"/>
              </a:rPr>
              <a:t>TIENE</a:t>
            </a:r>
          </a:p>
          <a:p>
            <a:endParaRPr lang="pt-BR" sz="40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6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02.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851920" y="1988840"/>
            <a:ext cx="528956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Marca la frase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en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que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hueco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se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puede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completar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una forma conjugada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del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verbo </a:t>
            </a:r>
            <a:r>
              <a:rPr lang="pt-BR" sz="2400" b="1" i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tener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.</a:t>
            </a:r>
            <a:endParaRPr lang="pt-BR" sz="2400" b="1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012424" y="3789040"/>
            <a:ext cx="49685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/>
                <a:cs typeface="Arial"/>
              </a:rPr>
              <a:t>a. </a:t>
            </a:r>
            <a:r>
              <a:rPr lang="es-ES" sz="2400" dirty="0" smtClean="0">
                <a:latin typeface="Arial"/>
                <a:cs typeface="Arial"/>
              </a:rPr>
              <a:t>El departamento _____ tres ambientes.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/>
                <a:ea typeface="MS PGothic" charset="0"/>
                <a:cs typeface="Arial"/>
              </a:rPr>
              <a:t>b. </a:t>
            </a:r>
            <a:r>
              <a:rPr lang="es-ES" sz="2400" dirty="0" smtClean="0">
                <a:latin typeface="Arial"/>
                <a:cs typeface="Arial"/>
              </a:rPr>
              <a:t>_____ poco ruido en esta sala.</a:t>
            </a:r>
            <a:endParaRPr lang="es-ES" sz="2400" dirty="0" smtClean="0">
              <a:latin typeface="Arial"/>
              <a:ea typeface="MS PGothic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/>
                <a:ea typeface="MS PGothic" charset="0"/>
                <a:cs typeface="Arial"/>
              </a:rPr>
              <a:t>c. </a:t>
            </a:r>
            <a:r>
              <a:rPr lang="es-ES" sz="2400" dirty="0" smtClean="0">
                <a:latin typeface="Arial"/>
                <a:cs typeface="Arial"/>
              </a:rPr>
              <a:t>_____ libros en los estantes.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/>
                <a:ea typeface="MS PGothic" charset="0"/>
                <a:cs typeface="Arial"/>
              </a:rPr>
              <a:t>d. </a:t>
            </a:r>
            <a:r>
              <a:rPr lang="es-ES" sz="2400" dirty="0" smtClean="0">
                <a:latin typeface="Arial"/>
                <a:ea typeface="MS PGothic" charset="0"/>
                <a:cs typeface="Arial"/>
              </a:rPr>
              <a:t>En el departamento ______ muchos muebles.</a:t>
            </a:r>
            <a:endParaRPr lang="es-ES" sz="2400" b="1" dirty="0" smtClean="0">
              <a:latin typeface="Arial"/>
              <a:ea typeface="MS PGothic" charset="0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1991894"/>
            <a:ext cx="3315763" cy="35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66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03.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1489" y="1988840"/>
            <a:ext cx="44999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¿Los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huecos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de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las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 frases se </a:t>
            </a:r>
            <a:r>
              <a:rPr lang="pt-BR" sz="2400" b="1" dirty="0" err="1" smtClean="0">
                <a:solidFill>
                  <a:srgbClr val="00A1E4"/>
                </a:solidFill>
                <a:latin typeface="Arial Black"/>
                <a:cs typeface="Arial Black"/>
              </a:rPr>
              <a:t>completan</a:t>
            </a:r>
            <a:r>
              <a:rPr lang="pt-BR" sz="2400" b="1" dirty="0" smtClean="0">
                <a:solidFill>
                  <a:srgbClr val="00A1E4"/>
                </a:solidFill>
                <a:latin typeface="Arial Black"/>
                <a:cs typeface="Arial Black"/>
              </a:rPr>
              <a:t>, respectivamente, con...?</a:t>
            </a:r>
            <a:endParaRPr lang="pt-BR" sz="2400" b="1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4008" y="3573016"/>
            <a:ext cx="4176464" cy="228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a.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tiene; hay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b.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tiene; tiene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c.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hay; tiene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400" b="1" dirty="0" smtClean="0">
                <a:latin typeface="Arial" pitchFamily="34" charset="0"/>
                <a:ea typeface="MS PGothic" charset="0"/>
                <a:cs typeface="Arial" pitchFamily="34" charset="0"/>
              </a:rPr>
              <a:t>d. </a:t>
            </a:r>
            <a:r>
              <a:rPr lang="es-ES" sz="2400" dirty="0" smtClean="0">
                <a:latin typeface="Arial" pitchFamily="34" charset="0"/>
                <a:ea typeface="MS PGothic" charset="0"/>
                <a:cs typeface="Arial" pitchFamily="34" charset="0"/>
              </a:rPr>
              <a:t>hay; hay</a:t>
            </a:r>
            <a:endParaRPr lang="es-ES" sz="2400" b="1" dirty="0">
              <a:latin typeface="Arial" pitchFamily="34" charset="0"/>
              <a:ea typeface="MS PGothic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24208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2348880"/>
            <a:ext cx="388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“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En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mi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barrio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______ solo una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panadería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.”</a:t>
            </a:r>
          </a:p>
          <a:p>
            <a:endParaRPr lang="pt-BR" sz="2500" i="1" dirty="0" smtClean="0">
              <a:solidFill>
                <a:srgbClr val="F93F63"/>
              </a:solidFill>
              <a:latin typeface="Arial Rounded MT Bold" pitchFamily="34" charset="0"/>
            </a:endParaRPr>
          </a:p>
          <a:p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“Mi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barrio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______ dos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panaderías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,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la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de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Joaquín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y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la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 de </a:t>
            </a:r>
            <a:r>
              <a:rPr lang="pt-BR" sz="2500" i="1" dirty="0" err="1" smtClean="0">
                <a:solidFill>
                  <a:srgbClr val="F93F63"/>
                </a:solidFill>
                <a:latin typeface="Arial Rounded MT Bold" pitchFamily="34" charset="0"/>
              </a:rPr>
              <a:t>María</a:t>
            </a:r>
            <a:r>
              <a:rPr lang="pt-BR" sz="2500" i="1" dirty="0" smtClean="0">
                <a:solidFill>
                  <a:srgbClr val="F93F63"/>
                </a:solidFill>
                <a:latin typeface="Arial Rounded MT Bold" pitchFamily="34" charset="0"/>
              </a:rPr>
              <a:t>.”</a:t>
            </a:r>
            <a:endParaRPr lang="pt-BR" sz="2500" i="1" dirty="0">
              <a:solidFill>
                <a:srgbClr val="F93F63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6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5233</TotalTime>
  <Words>697</Words>
  <Application>Microsoft Macintosh PowerPoint</Application>
  <PresentationFormat>On-screen Show (4:3)</PresentationFormat>
  <Paragraphs>99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Black</vt:lpstr>
      <vt:lpstr>Arial Rounded MT Bold</vt:lpstr>
      <vt:lpstr>Calibri</vt:lpstr>
      <vt:lpstr>Geneva</vt:lpstr>
      <vt:lpstr>MS PGothic</vt:lpstr>
      <vt:lpstr>ＭＳ Ｐゴシック</vt:lpstr>
      <vt:lpstr>Arial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Respuestas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 PRESENT TENSE</dc:title>
  <dc:creator>Hilani</dc:creator>
  <cp:lastModifiedBy>Wagner Ribeiro De Novaes</cp:lastModifiedBy>
  <cp:revision>365</cp:revision>
  <dcterms:created xsi:type="dcterms:W3CDTF">2015-01-08T15:47:12Z</dcterms:created>
  <dcterms:modified xsi:type="dcterms:W3CDTF">2016-04-28T18:06:32Z</dcterms:modified>
</cp:coreProperties>
</file>