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88" r:id="rId3"/>
    <p:sldId id="286" r:id="rId4"/>
    <p:sldId id="287" r:id="rId5"/>
    <p:sldId id="300" r:id="rId6"/>
    <p:sldId id="302" r:id="rId7"/>
    <p:sldId id="290" r:id="rId8"/>
    <p:sldId id="303" r:id="rId9"/>
    <p:sldId id="304" r:id="rId10"/>
    <p:sldId id="291" r:id="rId11"/>
    <p:sldId id="270" r:id="rId12"/>
    <p:sldId id="292" r:id="rId13"/>
    <p:sldId id="293" r:id="rId14"/>
    <p:sldId id="294" r:id="rId15"/>
    <p:sldId id="295" r:id="rId16"/>
    <p:sldId id="297" r:id="rId17"/>
    <p:sldId id="299" r:id="rId18"/>
    <p:sldId id="298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1E4"/>
    <a:srgbClr val="6C6C6C"/>
    <a:srgbClr val="006D9B"/>
    <a:srgbClr val="F93F63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6" autoAdjust="0"/>
    <p:restoredTop sz="81541" autoAdjust="0"/>
  </p:normalViewPr>
  <p:slideViewPr>
    <p:cSldViewPr>
      <p:cViewPr varScale="1">
        <p:scale>
          <a:sx n="61" d="100"/>
          <a:sy n="61" d="100"/>
        </p:scale>
        <p:origin x="113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12C9C-4A0D-4F76-B2A2-35D414B0CA09}" type="datetimeFigureOut">
              <a:rPr lang="pt-BR" smtClean="0"/>
              <a:pPr/>
              <a:t>23/04/2015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BF22A-4B9B-4D0E-A8F4-C0B00432C4D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611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ea typeface="Geneva" pitchFamily="124" charset="-128"/>
              </a:rPr>
              <a:t>Esta </a:t>
            </a:r>
            <a:r>
              <a:rPr lang="pt-BR" dirty="0" err="1" smtClean="0">
                <a:ea typeface="Geneva" pitchFamily="124" charset="-128"/>
              </a:rPr>
              <a:t>presentación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en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power</a:t>
            </a:r>
            <a:r>
              <a:rPr lang="pt-BR" dirty="0" smtClean="0">
                <a:ea typeface="Geneva" pitchFamily="124" charset="-128"/>
              </a:rPr>
              <a:t> point </a:t>
            </a:r>
            <a:r>
              <a:rPr lang="pt-BR" dirty="0" err="1" smtClean="0">
                <a:ea typeface="Geneva" pitchFamily="124" charset="-128"/>
              </a:rPr>
              <a:t>la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podrás</a:t>
            </a:r>
            <a:r>
              <a:rPr lang="pt-BR" dirty="0" smtClean="0">
                <a:ea typeface="Geneva" pitchFamily="124" charset="-128"/>
              </a:rPr>
              <a:t>, de </a:t>
            </a:r>
            <a:r>
              <a:rPr lang="pt-BR" dirty="0" err="1" smtClean="0">
                <a:ea typeface="Geneva" pitchFamily="124" charset="-128"/>
              </a:rPr>
              <a:t>acuerdo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con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el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currículum</a:t>
            </a:r>
            <a:r>
              <a:rPr lang="pt-BR" dirty="0" smtClean="0">
                <a:ea typeface="Geneva" pitchFamily="124" charset="-128"/>
              </a:rPr>
              <a:t> de cada grupo, </a:t>
            </a:r>
            <a:r>
              <a:rPr lang="pt-BR" dirty="0" err="1" smtClean="0">
                <a:ea typeface="Geneva" pitchFamily="124" charset="-128"/>
              </a:rPr>
              <a:t>trabajar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vía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cañón</a:t>
            </a:r>
            <a:r>
              <a:rPr lang="pt-BR" dirty="0" smtClean="0">
                <a:ea typeface="Geneva" pitchFamily="124" charset="-128"/>
              </a:rPr>
              <a:t>, </a:t>
            </a:r>
            <a:r>
              <a:rPr lang="pt-BR" dirty="0" err="1" smtClean="0">
                <a:ea typeface="Geneva" pitchFamily="124" charset="-128"/>
              </a:rPr>
              <a:t>televisión</a:t>
            </a:r>
            <a:r>
              <a:rPr lang="pt-BR" dirty="0" smtClean="0">
                <a:ea typeface="Geneva" pitchFamily="124" charset="-128"/>
              </a:rPr>
              <a:t> o </a:t>
            </a:r>
            <a:r>
              <a:rPr lang="pt-BR" dirty="0" err="1" smtClean="0">
                <a:ea typeface="Geneva" pitchFamily="124" charset="-128"/>
              </a:rPr>
              <a:t>pizarra</a:t>
            </a:r>
            <a:r>
              <a:rPr lang="pt-BR" dirty="0" smtClean="0">
                <a:ea typeface="Geneva" pitchFamily="124" charset="-128"/>
              </a:rPr>
              <a:t> digital </a:t>
            </a:r>
            <a:r>
              <a:rPr lang="pt-BR" dirty="0" err="1" smtClean="0">
                <a:ea typeface="Geneva" pitchFamily="124" charset="-128"/>
              </a:rPr>
              <a:t>interactiva</a:t>
            </a:r>
            <a:r>
              <a:rPr lang="pt-BR" dirty="0" smtClean="0">
                <a:ea typeface="Geneva" pitchFamily="124" charset="-128"/>
              </a:rPr>
              <a:t>. Esperamos que te </a:t>
            </a:r>
            <a:r>
              <a:rPr lang="pt-BR" dirty="0" err="1" smtClean="0">
                <a:ea typeface="Geneva" pitchFamily="124" charset="-128"/>
              </a:rPr>
              <a:t>sea</a:t>
            </a:r>
            <a:r>
              <a:rPr lang="pt-BR" dirty="0" smtClean="0">
                <a:ea typeface="Geneva" pitchFamily="124" charset="-128"/>
              </a:rPr>
              <a:t> </a:t>
            </a:r>
            <a:r>
              <a:rPr lang="pt-BR" dirty="0" err="1" smtClean="0">
                <a:ea typeface="Geneva" pitchFamily="124" charset="-128"/>
              </a:rPr>
              <a:t>muy</a:t>
            </a:r>
            <a:r>
              <a:rPr lang="pt-BR" dirty="0" smtClean="0">
                <a:ea typeface="Geneva" pitchFamily="124" charset="-128"/>
              </a:rPr>
              <a:t> útil.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0445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ea typeface="Geneva" pitchFamily="124" charset="-128"/>
              </a:rPr>
              <a:t>Propón a los alumnos una competición. Habrá dos grupos.</a:t>
            </a:r>
          </a:p>
          <a:p>
            <a:r>
              <a:rPr lang="es-ES" dirty="0" smtClean="0">
                <a:ea typeface="Geneva" pitchFamily="124" charset="-128"/>
              </a:rPr>
              <a:t>Cada grupo contestará las respuestas del </a:t>
            </a:r>
            <a:r>
              <a:rPr lang="es-ES" dirty="0" err="1" smtClean="0">
                <a:ea typeface="Geneva" pitchFamily="124" charset="-128"/>
              </a:rPr>
              <a:t>quiz</a:t>
            </a:r>
            <a:r>
              <a:rPr lang="es-ES" dirty="0" smtClean="0">
                <a:ea typeface="Geneva" pitchFamily="124" charset="-128"/>
              </a:rPr>
              <a:t> sobre el tema en una hoja.</a:t>
            </a:r>
          </a:p>
          <a:p>
            <a:endParaRPr lang="es-ES" dirty="0" smtClean="0">
              <a:ea typeface="Geneva" pitchFamily="124" charset="-128"/>
            </a:endParaRPr>
          </a:p>
          <a:p>
            <a:r>
              <a:rPr lang="es-ES" dirty="0" smtClean="0">
                <a:ea typeface="Geneva" pitchFamily="124" charset="-128"/>
              </a:rPr>
              <a:t>Después de lista la actividad, recoge las hojas y haz la corrección.</a:t>
            </a:r>
            <a:r>
              <a:rPr lang="es-ES" baseline="0" dirty="0" smtClean="0">
                <a:ea typeface="Geneva" pitchFamily="124" charset="-128"/>
              </a:rPr>
              <a:t> Gana el grupo que acierte más respuestas.</a:t>
            </a:r>
            <a:endParaRPr lang="es-ES" dirty="0" smtClean="0">
              <a:ea typeface="Geneva" pitchFamily="124" charset="-128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6171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ea typeface="Geneva" pitchFamily="124" charset="-128"/>
              </a:rPr>
              <a:t>Respuesta: decimotercer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5787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ea typeface="Geneva" pitchFamily="124" charset="-128"/>
              </a:rPr>
              <a:t>Respuesta: dos tercios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2076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ea typeface="Geneva" pitchFamily="124" charset="-128"/>
              </a:rPr>
              <a:t>Respuesta: vigésimo cuarto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1801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ea typeface="Geneva" pitchFamily="124" charset="-128"/>
              </a:rPr>
              <a:t>Respuesta:</a:t>
            </a:r>
            <a:r>
              <a:rPr lang="es-ES" baseline="0" dirty="0" smtClean="0">
                <a:ea typeface="Geneva" pitchFamily="124" charset="-128"/>
              </a:rPr>
              <a:t> tres octavos</a:t>
            </a:r>
            <a:endParaRPr lang="es-ES" dirty="0" smtClean="0">
              <a:ea typeface="Geneva" pitchFamily="124" charset="-128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4770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ea typeface="Geneva" pitchFamily="124" charset="-128"/>
              </a:rPr>
              <a:t>Respuesta: cuarto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317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ea typeface="Geneva" pitchFamily="124" charset="-128"/>
              </a:rPr>
              <a:t>Respuesta: trigésimo</a:t>
            </a:r>
            <a:r>
              <a:rPr lang="es-ES" baseline="0" dirty="0" smtClean="0">
                <a:ea typeface="Geneva" pitchFamily="124" charset="-128"/>
              </a:rPr>
              <a:t> octavo, quincuagésimo séptimo, </a:t>
            </a:r>
            <a:r>
              <a:rPr lang="es-ES" baseline="0" dirty="0" err="1" smtClean="0">
                <a:ea typeface="Geneva" pitchFamily="124" charset="-128"/>
              </a:rPr>
              <a:t>octagésimo</a:t>
            </a:r>
            <a:r>
              <a:rPr lang="es-ES" baseline="0" dirty="0" smtClean="0">
                <a:ea typeface="Geneva" pitchFamily="124" charset="-128"/>
              </a:rPr>
              <a:t> séptimo</a:t>
            </a:r>
            <a:endParaRPr lang="es-ES" dirty="0" smtClean="0">
              <a:ea typeface="Geneva" pitchFamily="124" charset="-128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3769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073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 userDrawn="1"/>
        </p:nvGrpSpPr>
        <p:grpSpPr>
          <a:xfrm>
            <a:off x="2183" y="116632"/>
            <a:ext cx="9141817" cy="980728"/>
            <a:chOff x="2183" y="0"/>
            <a:chExt cx="9141817" cy="980728"/>
          </a:xfrm>
        </p:grpSpPr>
        <p:sp>
          <p:nvSpPr>
            <p:cNvPr id="8" name="Rectángulo 7"/>
            <p:cNvSpPr/>
            <p:nvPr/>
          </p:nvSpPr>
          <p:spPr>
            <a:xfrm>
              <a:off x="2183" y="144016"/>
              <a:ext cx="9141817" cy="836712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183" y="0"/>
              <a:ext cx="9141817" cy="836712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2183" y="44624"/>
              <a:ext cx="9141817" cy="606574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</p:grpSp>
      <p:sp>
        <p:nvSpPr>
          <p:cNvPr id="12" name="Título 11"/>
          <p:cNvSpPr>
            <a:spLocks noGrp="1"/>
          </p:cNvSpPr>
          <p:nvPr>
            <p:ph type="title" hasCustomPrompt="1"/>
          </p:nvPr>
        </p:nvSpPr>
        <p:spPr>
          <a:xfrm>
            <a:off x="0" y="188640"/>
            <a:ext cx="9144000" cy="706090"/>
          </a:xfrm>
        </p:spPr>
        <p:txBody>
          <a:bodyPr/>
          <a:lstStyle>
            <a:lvl1pPr>
              <a:defRPr sz="3600" b="0" baseline="0">
                <a:latin typeface="Arial"/>
                <a:cs typeface="Arial"/>
              </a:defRPr>
            </a:lvl1pPr>
          </a:lstStyle>
          <a:p>
            <a:r>
              <a:rPr lang="pt-BR" dirty="0" smtClean="0"/>
              <a:t>SIMPLE PRESENT TENSE - for </a:t>
            </a:r>
            <a:r>
              <a:rPr lang="pt-BR" dirty="0" err="1" smtClean="0"/>
              <a:t>routines</a:t>
            </a:r>
            <a:endParaRPr lang="es-ES" dirty="0"/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10"/>
          </p:nvPr>
        </p:nvSpPr>
        <p:spPr>
          <a:xfrm>
            <a:off x="468313" y="1557338"/>
            <a:ext cx="8207375" cy="446405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dirty="0" err="1" smtClean="0"/>
              <a:t>Haga</a:t>
            </a:r>
            <a:r>
              <a:rPr lang="pt-BR" dirty="0" smtClean="0"/>
              <a:t> </a:t>
            </a:r>
            <a:r>
              <a:rPr lang="pt-BR" dirty="0" err="1" smtClean="0"/>
              <a:t>clic</a:t>
            </a:r>
            <a:r>
              <a:rPr lang="pt-BR" dirty="0" smtClean="0"/>
              <a:t> para modificar </a:t>
            </a:r>
            <a:r>
              <a:rPr lang="pt-BR" dirty="0" err="1" smtClean="0"/>
              <a:t>el</a:t>
            </a:r>
            <a:r>
              <a:rPr lang="pt-BR" dirty="0" smtClean="0"/>
              <a:t> estilo de texto </a:t>
            </a:r>
            <a:r>
              <a:rPr lang="pt-BR" dirty="0" err="1" smtClean="0"/>
              <a:t>del</a:t>
            </a:r>
            <a:r>
              <a:rPr lang="pt-BR" dirty="0" smtClean="0"/>
              <a:t> </a:t>
            </a:r>
            <a:r>
              <a:rPr lang="pt-BR" dirty="0" err="1" smtClean="0"/>
              <a:t>patrón</a:t>
            </a:r>
            <a:endParaRPr lang="pt-BR" dirty="0" smtClean="0"/>
          </a:p>
          <a:p>
            <a:pPr lvl="1"/>
            <a:r>
              <a:rPr lang="pt-BR" dirty="0" smtClean="0"/>
              <a:t>Segundo </a:t>
            </a:r>
            <a:r>
              <a:rPr lang="pt-BR" dirty="0" err="1" smtClean="0"/>
              <a:t>nivel</a:t>
            </a:r>
            <a:endParaRPr lang="pt-BR" dirty="0" smtClean="0"/>
          </a:p>
          <a:p>
            <a:pPr lvl="2"/>
            <a:r>
              <a:rPr lang="pt-BR" dirty="0" err="1" smtClean="0"/>
              <a:t>Tercer</a:t>
            </a:r>
            <a:r>
              <a:rPr lang="pt-BR" dirty="0" smtClean="0"/>
              <a:t> </a:t>
            </a:r>
            <a:r>
              <a:rPr lang="pt-BR" dirty="0" err="1" smtClean="0"/>
              <a:t>nivel</a:t>
            </a:r>
            <a:endParaRPr lang="pt-BR" dirty="0" smtClean="0"/>
          </a:p>
          <a:p>
            <a:pPr lvl="3"/>
            <a:r>
              <a:rPr lang="pt-BR" dirty="0" smtClean="0"/>
              <a:t>Cuarto </a:t>
            </a:r>
            <a:r>
              <a:rPr lang="pt-BR" dirty="0" err="1" smtClean="0"/>
              <a:t>nivel</a:t>
            </a:r>
            <a:endParaRPr lang="pt-BR" dirty="0" smtClean="0"/>
          </a:p>
          <a:p>
            <a:pPr lvl="4"/>
            <a:r>
              <a:rPr lang="pt-BR" dirty="0" smtClean="0"/>
              <a:t>Quinto </a:t>
            </a:r>
            <a:r>
              <a:rPr lang="pt-BR" dirty="0" err="1" smtClean="0"/>
              <a:t>nivel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179388" y="2420938"/>
            <a:ext cx="8713787" cy="2016125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lvl="0"/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On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, in,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under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next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b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</a:b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across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from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r>
              <a:rPr lang="es-ES" sz="5400" b="1" dirty="0" err="1" smtClean="0">
                <a:solidFill>
                  <a:srgbClr val="FFFFFF"/>
                </a:solidFill>
                <a:latin typeface="Arial Black"/>
                <a:cs typeface="Arial Black"/>
              </a:rPr>
              <a:t>between</a:t>
            </a:r>
            <a:r>
              <a:rPr lang="es-ES" sz="5400" b="1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5" name="Marcador de contenido 24"/>
          <p:cNvSpPr>
            <a:spLocks noGrp="1"/>
          </p:cNvSpPr>
          <p:nvPr>
            <p:ph sz="quarter" idx="12" hasCustomPrompt="1"/>
          </p:nvPr>
        </p:nvSpPr>
        <p:spPr>
          <a:xfrm>
            <a:off x="250825" y="3572372"/>
            <a:ext cx="8569325" cy="122396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1800" b="1" dirty="0" err="1" smtClean="0">
                <a:solidFill>
                  <a:srgbClr val="595959"/>
                </a:solidFill>
                <a:latin typeface="Arial"/>
                <a:cs typeface="Arial"/>
              </a:rPr>
              <a:t>E.g</a:t>
            </a:r>
            <a:r>
              <a:rPr lang="es-ES" sz="1800" b="1" dirty="0" smtClean="0">
                <a:solidFill>
                  <a:srgbClr val="595959"/>
                </a:solidFill>
                <a:latin typeface="Arial"/>
                <a:cs typeface="Arial"/>
              </a:rPr>
              <a:t>.:</a:t>
            </a:r>
          </a:p>
          <a:p>
            <a:pPr marL="0" indent="0">
              <a:buNone/>
            </a:pP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I’m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a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student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We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get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up at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seven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You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work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hard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during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 smtClean="0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27" name="Marcador de contenido 26"/>
          <p:cNvSpPr>
            <a:spLocks noGrp="1"/>
          </p:cNvSpPr>
          <p:nvPr>
            <p:ph sz="quarter" idx="13"/>
          </p:nvPr>
        </p:nvSpPr>
        <p:spPr>
          <a:xfrm>
            <a:off x="250825" y="5012235"/>
            <a:ext cx="8642350" cy="7921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4" hasCustomPrompt="1"/>
          </p:nvPr>
        </p:nvSpPr>
        <p:spPr>
          <a:xfrm>
            <a:off x="251520" y="1844824"/>
            <a:ext cx="8568630" cy="15128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rgbClr val="00A1E4"/>
                </a:solidFill>
                <a:latin typeface="Arial Black"/>
                <a:cs typeface="Arial Black"/>
              </a:defRPr>
            </a:lvl1pPr>
            <a:lvl2pPr>
              <a:defRPr>
                <a:solidFill>
                  <a:srgbClr val="00A1E4"/>
                </a:solidFill>
              </a:defRPr>
            </a:lvl2pPr>
            <a:lvl3pPr>
              <a:defRPr>
                <a:solidFill>
                  <a:srgbClr val="00A1E4"/>
                </a:solidFill>
              </a:defRPr>
            </a:lvl3pPr>
            <a:lvl4pPr>
              <a:defRPr>
                <a:solidFill>
                  <a:srgbClr val="00A1E4"/>
                </a:solidFill>
              </a:defRPr>
            </a:lvl4pPr>
            <a:lvl5pPr>
              <a:defRPr>
                <a:solidFill>
                  <a:srgbClr val="00A1E4"/>
                </a:solidFill>
              </a:defRPr>
            </a:lvl5pPr>
          </a:lstStyle>
          <a:p>
            <a:pPr lvl="0"/>
            <a:r>
              <a:rPr lang="pt-BR" dirty="0" smtClean="0"/>
              <a:t>The </a:t>
            </a:r>
            <a:r>
              <a:rPr lang="pt-BR" dirty="0" err="1" smtClean="0"/>
              <a:t>Simple</a:t>
            </a:r>
            <a:r>
              <a:rPr lang="pt-BR" dirty="0" smtClean="0"/>
              <a:t> </a:t>
            </a:r>
            <a:r>
              <a:rPr lang="pt-BR" dirty="0" err="1" smtClean="0"/>
              <a:t>Present</a:t>
            </a:r>
            <a:r>
              <a:rPr lang="pt-BR" dirty="0" smtClean="0"/>
              <a:t> Tense </a:t>
            </a:r>
            <a:r>
              <a:rPr lang="pt-BR" dirty="0" err="1" smtClean="0"/>
              <a:t>is</a:t>
            </a:r>
            <a:r>
              <a:rPr lang="pt-BR" dirty="0" smtClean="0"/>
              <a:t> </a:t>
            </a:r>
            <a:r>
              <a:rPr lang="pt-BR" dirty="0" err="1" smtClean="0"/>
              <a:t>used</a:t>
            </a:r>
            <a:r>
              <a:rPr lang="pt-BR" dirty="0" smtClean="0"/>
              <a:t> </a:t>
            </a:r>
            <a:r>
              <a:rPr lang="pt-BR" dirty="0" err="1" smtClean="0"/>
              <a:t>to</a:t>
            </a:r>
            <a:r>
              <a:rPr lang="pt-BR" dirty="0" smtClean="0"/>
              <a:t> </a:t>
            </a:r>
            <a:r>
              <a:rPr lang="pt-BR" dirty="0" err="1" smtClean="0"/>
              <a:t>express</a:t>
            </a:r>
            <a:r>
              <a:rPr lang="pt-BR" dirty="0" smtClean="0"/>
              <a:t> </a:t>
            </a:r>
            <a:r>
              <a:rPr lang="pt-BR" dirty="0" err="1" smtClean="0"/>
              <a:t>routine</a:t>
            </a:r>
            <a:r>
              <a:rPr lang="pt-BR" dirty="0" smtClean="0"/>
              <a:t> </a:t>
            </a:r>
            <a:r>
              <a:rPr lang="pt-BR" dirty="0" err="1" smtClean="0"/>
              <a:t>actions</a:t>
            </a:r>
            <a:r>
              <a:rPr lang="pt-BR" dirty="0" smtClean="0"/>
              <a:t>, </a:t>
            </a:r>
            <a:r>
              <a:rPr lang="pt-BR" dirty="0" err="1" smtClean="0"/>
              <a:t>things</a:t>
            </a:r>
            <a:r>
              <a:rPr lang="pt-BR" dirty="0" smtClean="0"/>
              <a:t> </a:t>
            </a:r>
            <a:r>
              <a:rPr lang="pt-BR" dirty="0" err="1" smtClean="0"/>
              <a:t>we</a:t>
            </a:r>
            <a:r>
              <a:rPr lang="pt-BR" dirty="0" smtClean="0"/>
              <a:t> do as a </a:t>
            </a:r>
            <a:r>
              <a:rPr lang="pt-BR" dirty="0" err="1" smtClean="0"/>
              <a:t>habit</a:t>
            </a:r>
            <a:r>
              <a:rPr lang="pt-BR" dirty="0" smtClean="0"/>
              <a:t>.</a:t>
            </a:r>
          </a:p>
          <a:p>
            <a:pPr lvl="0"/>
            <a:endParaRPr lang="pt-BR" dirty="0" err="1" smtClean="0"/>
          </a:p>
        </p:txBody>
      </p:sp>
    </p:spTree>
    <p:extLst>
      <p:ext uri="{BB962C8B-B14F-4D97-AF65-F5344CB8AC3E}">
        <p14:creationId xmlns:p14="http://schemas.microsoft.com/office/powerpoint/2010/main" val="3771060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467544" y="1988840"/>
            <a:ext cx="8281169" cy="381635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2121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467546" y="177281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3" name="Marcador de posición de imagen 15"/>
          <p:cNvSpPr>
            <a:spLocks noGrp="1"/>
          </p:cNvSpPr>
          <p:nvPr>
            <p:ph type="pic" sz="quarter" idx="11"/>
          </p:nvPr>
        </p:nvSpPr>
        <p:spPr>
          <a:xfrm>
            <a:off x="2627784" y="177281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4" name="Marcador de posición de imagen 15"/>
          <p:cNvSpPr>
            <a:spLocks noGrp="1"/>
          </p:cNvSpPr>
          <p:nvPr>
            <p:ph type="pic" sz="quarter" idx="12"/>
          </p:nvPr>
        </p:nvSpPr>
        <p:spPr>
          <a:xfrm>
            <a:off x="467546" y="393305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5" name="Marcador de posición de imagen 15"/>
          <p:cNvSpPr>
            <a:spLocks noGrp="1"/>
          </p:cNvSpPr>
          <p:nvPr>
            <p:ph type="pic" sz="quarter" idx="13"/>
          </p:nvPr>
        </p:nvSpPr>
        <p:spPr>
          <a:xfrm>
            <a:off x="2627784" y="393305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6" name="Rectangle 44"/>
          <p:cNvSpPr/>
          <p:nvPr userDrawn="1"/>
        </p:nvSpPr>
        <p:spPr bwMode="auto">
          <a:xfrm>
            <a:off x="5004048" y="5224686"/>
            <a:ext cx="3923928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Rectangle 42"/>
          <p:cNvSpPr/>
          <p:nvPr userDrawn="1"/>
        </p:nvSpPr>
        <p:spPr bwMode="auto">
          <a:xfrm>
            <a:off x="5004048" y="4357663"/>
            <a:ext cx="3923928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4" name="Agrupar 58"/>
          <p:cNvGrpSpPr>
            <a:grpSpLocks/>
          </p:cNvGrpSpPr>
          <p:nvPr userDrawn="1"/>
        </p:nvGrpSpPr>
        <p:grpSpPr bwMode="auto">
          <a:xfrm>
            <a:off x="539552" y="1777528"/>
            <a:ext cx="553442" cy="571352"/>
            <a:chOff x="4133048" y="1052736"/>
            <a:chExt cx="5210089" cy="5376597"/>
          </a:xfrm>
        </p:grpSpPr>
        <p:grpSp>
          <p:nvGrpSpPr>
            <p:cNvPr id="45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52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3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46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47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8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9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0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1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54" name="Marcador de texto 65"/>
          <p:cNvSpPr>
            <a:spLocks noGrp="1"/>
          </p:cNvSpPr>
          <p:nvPr>
            <p:ph type="body" sz="quarter" idx="15" hasCustomPrompt="1"/>
          </p:nvPr>
        </p:nvSpPr>
        <p:spPr>
          <a:xfrm>
            <a:off x="610228" y="1882816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 smtClean="0"/>
              <a:t>1</a:t>
            </a:r>
          </a:p>
        </p:txBody>
      </p:sp>
      <p:grpSp>
        <p:nvGrpSpPr>
          <p:cNvPr id="55" name="Agrupar 58"/>
          <p:cNvGrpSpPr>
            <a:grpSpLocks/>
          </p:cNvGrpSpPr>
          <p:nvPr userDrawn="1"/>
        </p:nvGrpSpPr>
        <p:grpSpPr bwMode="auto">
          <a:xfrm>
            <a:off x="2794422" y="1777528"/>
            <a:ext cx="553442" cy="571352"/>
            <a:chOff x="4133048" y="1052736"/>
            <a:chExt cx="5210089" cy="5376597"/>
          </a:xfrm>
        </p:grpSpPr>
        <p:grpSp>
          <p:nvGrpSpPr>
            <p:cNvPr id="56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63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4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57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58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9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0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1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2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65" name="Marcador de texto 65"/>
          <p:cNvSpPr>
            <a:spLocks noGrp="1"/>
          </p:cNvSpPr>
          <p:nvPr>
            <p:ph type="body" sz="quarter" idx="16" hasCustomPrompt="1"/>
          </p:nvPr>
        </p:nvSpPr>
        <p:spPr>
          <a:xfrm>
            <a:off x="2865098" y="1882816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 smtClean="0"/>
              <a:t>1</a:t>
            </a:r>
          </a:p>
        </p:txBody>
      </p:sp>
      <p:grpSp>
        <p:nvGrpSpPr>
          <p:cNvPr id="80" name="Agrupar 58"/>
          <p:cNvGrpSpPr>
            <a:grpSpLocks/>
          </p:cNvGrpSpPr>
          <p:nvPr userDrawn="1"/>
        </p:nvGrpSpPr>
        <p:grpSpPr bwMode="auto">
          <a:xfrm>
            <a:off x="539552" y="4005064"/>
            <a:ext cx="553442" cy="571352"/>
            <a:chOff x="4133048" y="1052736"/>
            <a:chExt cx="5210089" cy="5376597"/>
          </a:xfrm>
        </p:grpSpPr>
        <p:grpSp>
          <p:nvGrpSpPr>
            <p:cNvPr id="81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88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9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82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83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4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5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6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7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90" name="Marcador de texto 65"/>
          <p:cNvSpPr>
            <a:spLocks noGrp="1"/>
          </p:cNvSpPr>
          <p:nvPr>
            <p:ph type="body" sz="quarter" idx="17" hasCustomPrompt="1"/>
          </p:nvPr>
        </p:nvSpPr>
        <p:spPr>
          <a:xfrm>
            <a:off x="610228" y="4110352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 smtClean="0"/>
              <a:t>1</a:t>
            </a:r>
          </a:p>
        </p:txBody>
      </p:sp>
      <p:grpSp>
        <p:nvGrpSpPr>
          <p:cNvPr id="91" name="Agrupar 58"/>
          <p:cNvGrpSpPr>
            <a:grpSpLocks/>
          </p:cNvGrpSpPr>
          <p:nvPr userDrawn="1"/>
        </p:nvGrpSpPr>
        <p:grpSpPr bwMode="auto">
          <a:xfrm>
            <a:off x="2794422" y="4005064"/>
            <a:ext cx="553442" cy="571352"/>
            <a:chOff x="4133048" y="1052736"/>
            <a:chExt cx="5210089" cy="5376597"/>
          </a:xfrm>
        </p:grpSpPr>
        <p:grpSp>
          <p:nvGrpSpPr>
            <p:cNvPr id="92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99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100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93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94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5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6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7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8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101" name="Marcador de texto 65"/>
          <p:cNvSpPr>
            <a:spLocks noGrp="1"/>
          </p:cNvSpPr>
          <p:nvPr>
            <p:ph type="body" sz="quarter" idx="18" hasCustomPrompt="1"/>
          </p:nvPr>
        </p:nvSpPr>
        <p:spPr>
          <a:xfrm>
            <a:off x="2865098" y="4110352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 smtClean="0"/>
              <a:t>1</a:t>
            </a:r>
          </a:p>
        </p:txBody>
      </p:sp>
      <p:sp>
        <p:nvSpPr>
          <p:cNvPr id="103" name="Marcador de contenido 26"/>
          <p:cNvSpPr>
            <a:spLocks noGrp="1"/>
          </p:cNvSpPr>
          <p:nvPr>
            <p:ph sz="quarter" idx="19"/>
          </p:nvPr>
        </p:nvSpPr>
        <p:spPr>
          <a:xfrm>
            <a:off x="5076055" y="2133722"/>
            <a:ext cx="3817119" cy="1439294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 smtClean="0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 smtClean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5076825" y="3933825"/>
            <a:ext cx="3816350" cy="2016125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30000"/>
              </a:lnSpc>
              <a:spcBef>
                <a:spcPct val="20000"/>
              </a:spcBef>
              <a:buFont typeface="Arial" charset="0"/>
              <a:buNone/>
              <a:defRPr sz="3200"/>
            </a:lvl1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WALK THE DOG WITH HER BROTHER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PLAY BASEBALL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GO TO BED AT 10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GRANDMA / COOK BADLY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804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 smtClean="0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539556" y="2060848"/>
            <a:ext cx="3816418" cy="3816422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6" name="Rectangle 44"/>
          <p:cNvSpPr/>
          <p:nvPr userDrawn="1"/>
        </p:nvSpPr>
        <p:spPr bwMode="auto">
          <a:xfrm>
            <a:off x="4788024" y="5368032"/>
            <a:ext cx="3923928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Rectangle 42"/>
          <p:cNvSpPr/>
          <p:nvPr userDrawn="1"/>
        </p:nvSpPr>
        <p:spPr bwMode="auto">
          <a:xfrm>
            <a:off x="4788024" y="4501009"/>
            <a:ext cx="3923928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" name="Marcador de contenido 26"/>
          <p:cNvSpPr>
            <a:spLocks noGrp="1"/>
          </p:cNvSpPr>
          <p:nvPr>
            <p:ph sz="quarter" idx="19" hasCustomPrompt="1"/>
          </p:nvPr>
        </p:nvSpPr>
        <p:spPr>
          <a:xfrm>
            <a:off x="4860031" y="2277068"/>
            <a:ext cx="4067945" cy="1439294"/>
          </a:xfrm>
          <a:prstGeom prst="rect">
            <a:avLst/>
          </a:prstGeom>
        </p:spPr>
        <p:txBody>
          <a:bodyPr vert="horz"/>
          <a:lstStyle>
            <a:lvl1pPr>
              <a:defRPr sz="2800" baseline="0">
                <a:latin typeface="Arial Black"/>
                <a:cs typeface="Arial Black"/>
              </a:defRPr>
            </a:lvl1pPr>
          </a:lstStyle>
          <a:p>
            <a:pPr marL="0" indent="0">
              <a:buNone/>
            </a:pPr>
            <a:r>
              <a:rPr lang="es-ES" dirty="0" err="1" smtClean="0"/>
              <a:t>Associate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image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phrases</a:t>
            </a:r>
            <a:r>
              <a:rPr lang="es-ES" dirty="0" smtClean="0"/>
              <a:t> </a:t>
            </a:r>
            <a:r>
              <a:rPr lang="es-ES" dirty="0" err="1" smtClean="0"/>
              <a:t>below</a:t>
            </a:r>
            <a:endParaRPr lang="es-ES" dirty="0"/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4932114" y="4077171"/>
            <a:ext cx="3816350" cy="2016125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30000"/>
              </a:lnSpc>
              <a:spcBef>
                <a:spcPct val="20000"/>
              </a:spcBef>
              <a:buFont typeface="Arial" charset="0"/>
              <a:buNone/>
              <a:defRPr sz="3200"/>
            </a:lvl1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WALK THE DOG WITH HER BROTHER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PLAY BASEBALL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GO TO BED AT 10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GRANDMA / COOK BADLY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215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188640"/>
            <a:ext cx="8229600" cy="70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sz="4400" b="1" dirty="0" smtClean="0">
                <a:solidFill>
                  <a:srgbClr val="F93F63"/>
                </a:solidFill>
                <a:latin typeface="Arial Black" charset="0"/>
                <a:cs typeface="Arial Black" charset="0"/>
              </a:rPr>
              <a:t>ON</a:t>
            </a:r>
            <a:endParaRPr lang="es-ES" sz="4400" b="1" dirty="0">
              <a:solidFill>
                <a:srgbClr val="F93F63"/>
              </a:solidFill>
              <a:latin typeface="Arial Black" charset="0"/>
              <a:cs typeface="Arial Black" charset="0"/>
            </a:endParaRPr>
          </a:p>
        </p:txBody>
      </p:sp>
      <p:sp>
        <p:nvSpPr>
          <p:cNvPr id="8" name="Rectángulo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A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Rectángulo 8"/>
          <p:cNvSpPr/>
          <p:nvPr userDrawn="1"/>
        </p:nvSpPr>
        <p:spPr>
          <a:xfrm>
            <a:off x="0" y="6381750"/>
            <a:ext cx="9144000" cy="476250"/>
          </a:xfrm>
          <a:prstGeom prst="rect">
            <a:avLst/>
          </a:prstGeom>
          <a:solidFill>
            <a:srgbClr val="00A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93F63"/>
              </a:solidFill>
            </a:endParaRPr>
          </a:p>
        </p:txBody>
      </p:sp>
      <p:cxnSp>
        <p:nvCxnSpPr>
          <p:cNvPr id="10" name="Conector recto 9"/>
          <p:cNvCxnSpPr/>
          <p:nvPr userDrawn="1"/>
        </p:nvCxnSpPr>
        <p:spPr>
          <a:xfrm>
            <a:off x="468313" y="6669088"/>
            <a:ext cx="8207375" cy="0"/>
          </a:xfrm>
          <a:prstGeom prst="line">
            <a:avLst/>
          </a:prstGeom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 userDrawn="1"/>
        </p:nvSpPr>
        <p:spPr>
          <a:xfrm>
            <a:off x="3347864" y="6381750"/>
            <a:ext cx="2448272" cy="476250"/>
          </a:xfrm>
          <a:prstGeom prst="rect">
            <a:avLst/>
          </a:prstGeom>
          <a:solidFill>
            <a:srgbClr val="00A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3563888" y="6453336"/>
            <a:ext cx="2016224" cy="3121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3" r:id="rId4"/>
    <p:sldLayoutId id="2147483664" r:id="rId5"/>
    <p:sldLayoutId id="2147483665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1187624" y="2456898"/>
            <a:ext cx="6840760" cy="1944204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 smtClean="0">
                <a:solidFill>
                  <a:srgbClr val="FFFFFF"/>
                </a:solidFill>
                <a:latin typeface="Arial Black"/>
                <a:cs typeface="Arial Black"/>
              </a:rPr>
              <a:t>NÚMEROS ORDINALES Y PARTITIVOS</a:t>
            </a: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/>
            </a:r>
            <a:b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</a:br>
            <a:r>
              <a:rPr lang="es-ES" dirty="0" smtClean="0">
                <a:solidFill>
                  <a:srgbClr val="FFFFFF"/>
                </a:solidFill>
                <a:latin typeface="Arial"/>
                <a:cs typeface="Arial"/>
              </a:rPr>
              <a:t>Boletín Santillana </a:t>
            </a:r>
            <a:r>
              <a:rPr lang="es-ES" dirty="0">
                <a:solidFill>
                  <a:srgbClr val="FFFFFF"/>
                </a:solidFill>
                <a:latin typeface="Arial"/>
                <a:cs typeface="Arial"/>
              </a:rPr>
              <a:t>Español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 smtClean="0">
                <a:solidFill>
                  <a:srgbClr val="FFFFFF"/>
                </a:solidFill>
                <a:latin typeface="Arial Black"/>
                <a:cs typeface="Arial Black"/>
              </a:rPr>
              <a:t>Contextualización</a:t>
            </a:r>
            <a:endParaRPr lang="es-ES" sz="4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4" name="Imagem 3" descr="C:\Users\Renata Feitosa\Documents\Boletin Santillana 2015\wordle_cardinales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3677" y="2060848"/>
            <a:ext cx="5868651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986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1187624" y="3050961"/>
            <a:ext cx="6840760" cy="756078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>Explicación</a:t>
            </a:r>
            <a:endParaRPr lang="es-ES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3212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4"/>
          <p:cNvSpPr/>
          <p:nvPr/>
        </p:nvSpPr>
        <p:spPr bwMode="auto">
          <a:xfrm>
            <a:off x="0" y="5157192"/>
            <a:ext cx="9144000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" name="Rectangle 44"/>
          <p:cNvSpPr/>
          <p:nvPr/>
        </p:nvSpPr>
        <p:spPr bwMode="auto">
          <a:xfrm>
            <a:off x="0" y="4221087"/>
            <a:ext cx="9144000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2" name="Rectangle 42"/>
          <p:cNvSpPr/>
          <p:nvPr/>
        </p:nvSpPr>
        <p:spPr bwMode="auto">
          <a:xfrm>
            <a:off x="0" y="3354064"/>
            <a:ext cx="9144000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3" name="Rectangle 1"/>
          <p:cNvSpPr/>
          <p:nvPr/>
        </p:nvSpPr>
        <p:spPr bwMode="auto">
          <a:xfrm>
            <a:off x="0" y="2420888"/>
            <a:ext cx="9144000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6" name="Rectangle 22"/>
          <p:cNvSpPr/>
          <p:nvPr/>
        </p:nvSpPr>
        <p:spPr bwMode="auto">
          <a:xfrm>
            <a:off x="0" y="5152678"/>
            <a:ext cx="9144000" cy="436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296144"/>
          </a:xfrm>
        </p:spPr>
        <p:txBody>
          <a:bodyPr/>
          <a:lstStyle/>
          <a:p>
            <a: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  <a:t/>
            </a:r>
            <a:b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  <a:t>Números Ordinales</a:t>
            </a:r>
            <a:r>
              <a:rPr lang="es-ES" dirty="0">
                <a:solidFill>
                  <a:schemeClr val="bg1"/>
                </a:solidFill>
                <a:latin typeface="Arial Black"/>
                <a:cs typeface="Arial Black"/>
              </a:rPr>
              <a:t/>
            </a:r>
            <a:br>
              <a:rPr lang="es-ES" dirty="0">
                <a:solidFill>
                  <a:schemeClr val="bg1"/>
                </a:solidFill>
                <a:latin typeface="Arial Black"/>
                <a:cs typeface="Arial Black"/>
              </a:rPr>
            </a:br>
            <a:endParaRPr lang="es-ES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cxnSp>
        <p:nvCxnSpPr>
          <p:cNvPr id="28" name="Straight Connector 19"/>
          <p:cNvCxnSpPr/>
          <p:nvPr/>
        </p:nvCxnSpPr>
        <p:spPr bwMode="auto">
          <a:xfrm>
            <a:off x="3491880" y="1916832"/>
            <a:ext cx="0" cy="410445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9"/>
          <p:cNvCxnSpPr/>
          <p:nvPr/>
        </p:nvCxnSpPr>
        <p:spPr bwMode="auto">
          <a:xfrm>
            <a:off x="971600" y="1916832"/>
            <a:ext cx="0" cy="410445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44"/>
          <p:cNvSpPr/>
          <p:nvPr/>
        </p:nvSpPr>
        <p:spPr bwMode="auto">
          <a:xfrm>
            <a:off x="0" y="5152678"/>
            <a:ext cx="9144000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0" y="1916832"/>
            <a:ext cx="9716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</a:t>
            </a:r>
            <a:r>
              <a:rPr lang="en-US" sz="2000" b="1" baseline="30000" dirty="0" smtClean="0">
                <a:latin typeface="Arial" pitchFamily="34" charset="0"/>
                <a:cs typeface="Arial" pitchFamily="34" charset="0"/>
              </a:rPr>
              <a:t>er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/1.</a:t>
            </a:r>
            <a:r>
              <a:rPr lang="en-US" sz="2000" b="1" baseline="30000" dirty="0" smtClean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2.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3.</a:t>
            </a:r>
            <a:r>
              <a:rPr lang="en-US" sz="2000" b="1" baseline="30000" dirty="0" smtClean="0">
                <a:latin typeface="Arial" pitchFamily="34" charset="0"/>
                <a:cs typeface="Arial" pitchFamily="34" charset="0"/>
              </a:rPr>
              <a:t>er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/3.</a:t>
            </a:r>
            <a:r>
              <a:rPr lang="en-US" sz="2000" b="1" baseline="30000" dirty="0" smtClean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4.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5.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6.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7.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8.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9.</a:t>
            </a:r>
            <a:r>
              <a:rPr lang="en-US" sz="2000" b="1" baseline="30000" dirty="0"/>
              <a:t>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1043608" y="1907535"/>
            <a:ext cx="252028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primer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)/-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segundo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tercer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)/-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cuarto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quinto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sexto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séptimo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octavo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noveno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Straight Connector 19"/>
          <p:cNvCxnSpPr/>
          <p:nvPr/>
        </p:nvCxnSpPr>
        <p:spPr bwMode="auto">
          <a:xfrm>
            <a:off x="4716016" y="1916832"/>
            <a:ext cx="0" cy="410445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3491880" y="1916832"/>
            <a:ext cx="1224136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11.</a:t>
            </a:r>
            <a:r>
              <a:rPr lang="en-US" sz="2000" b="1" baseline="30000" dirty="0" smtClean="0">
                <a:latin typeface="Arial" pitchFamily="34" charset="0"/>
                <a:cs typeface="Arial" pitchFamily="34" charset="0"/>
              </a:rPr>
              <a:t>er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/11.</a:t>
            </a:r>
            <a:r>
              <a:rPr lang="en-US" sz="2000" b="1" baseline="30000" dirty="0" smtClean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12.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13.</a:t>
            </a:r>
            <a:r>
              <a:rPr lang="en-US" sz="2000" b="1" baseline="30000" dirty="0" smtClean="0">
                <a:latin typeface="Arial" pitchFamily="34" charset="0"/>
                <a:cs typeface="Arial" pitchFamily="34" charset="0"/>
              </a:rPr>
              <a:t>er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/13.</a:t>
            </a:r>
            <a:r>
              <a:rPr lang="en-US" sz="2000" b="1" baseline="30000" dirty="0" smtClean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14.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20.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30.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40.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50.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60.</a:t>
            </a:r>
            <a:r>
              <a:rPr lang="en-US" sz="2000" b="1" baseline="30000" dirty="0"/>
              <a:t>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4788024" y="1772816"/>
            <a:ext cx="4176464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3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decimoprimer</a:t>
            </a: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3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)/-</a:t>
            </a:r>
            <a:r>
              <a:rPr lang="en-US" sz="13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13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13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3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undécimo</a:t>
            </a: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3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)/-</a:t>
            </a:r>
            <a:r>
              <a:rPr lang="en-US" sz="13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13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13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decimosegundo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decimotercer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)/-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decimocuarto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vigésimo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trigésimo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cuadragésimo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quincuagésimo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sexagésimo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74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4"/>
          <p:cNvSpPr/>
          <p:nvPr/>
        </p:nvSpPr>
        <p:spPr bwMode="auto">
          <a:xfrm>
            <a:off x="0" y="5157192"/>
            <a:ext cx="9144000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1" name="Rectangle 44"/>
          <p:cNvSpPr/>
          <p:nvPr/>
        </p:nvSpPr>
        <p:spPr bwMode="auto">
          <a:xfrm>
            <a:off x="0" y="4221087"/>
            <a:ext cx="9144000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2" name="Rectangle 42"/>
          <p:cNvSpPr/>
          <p:nvPr/>
        </p:nvSpPr>
        <p:spPr bwMode="auto">
          <a:xfrm>
            <a:off x="0" y="3354064"/>
            <a:ext cx="9144000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3" name="Rectangle 1"/>
          <p:cNvSpPr/>
          <p:nvPr/>
        </p:nvSpPr>
        <p:spPr bwMode="auto">
          <a:xfrm>
            <a:off x="0" y="2420888"/>
            <a:ext cx="9144000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6" name="Rectangle 22"/>
          <p:cNvSpPr/>
          <p:nvPr/>
        </p:nvSpPr>
        <p:spPr bwMode="auto">
          <a:xfrm>
            <a:off x="0" y="5152678"/>
            <a:ext cx="9144000" cy="436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296144"/>
          </a:xfrm>
        </p:spPr>
        <p:txBody>
          <a:bodyPr/>
          <a:lstStyle/>
          <a:p>
            <a: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  <a:t/>
            </a:r>
            <a:b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  <a:t>Números Ordinales</a:t>
            </a:r>
            <a:r>
              <a:rPr lang="es-ES" dirty="0">
                <a:solidFill>
                  <a:schemeClr val="bg1"/>
                </a:solidFill>
                <a:latin typeface="Arial Black"/>
                <a:cs typeface="Arial Black"/>
              </a:rPr>
              <a:t/>
            </a:r>
            <a:br>
              <a:rPr lang="es-ES" dirty="0">
                <a:solidFill>
                  <a:schemeClr val="bg1"/>
                </a:solidFill>
                <a:latin typeface="Arial Black"/>
                <a:cs typeface="Arial Black"/>
              </a:rPr>
            </a:br>
            <a:endParaRPr lang="es-ES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cxnSp>
        <p:nvCxnSpPr>
          <p:cNvPr id="29" name="Straight Connector 19"/>
          <p:cNvCxnSpPr/>
          <p:nvPr/>
        </p:nvCxnSpPr>
        <p:spPr bwMode="auto">
          <a:xfrm>
            <a:off x="1835696" y="1916832"/>
            <a:ext cx="0" cy="410445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0" y="1916832"/>
            <a:ext cx="1907704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70.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80.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90.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100.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1.000.</a:t>
            </a:r>
            <a:r>
              <a:rPr lang="en-US" sz="2000" b="1" baseline="30000" dirty="0" smtClean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2000.</a:t>
            </a:r>
            <a:r>
              <a:rPr lang="en-US" sz="2000" b="1" baseline="30000" dirty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1.000.000.</a:t>
            </a:r>
            <a:r>
              <a:rPr lang="en-US" sz="2000" b="1" baseline="30000" dirty="0" smtClean="0"/>
              <a:t>o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1979712" y="1916832"/>
            <a:ext cx="5688632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septuagésimo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octagésimo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nonagésimo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centésimo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milésimo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dos 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milésimos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millonésimo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as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74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44"/>
          <p:cNvSpPr/>
          <p:nvPr/>
        </p:nvSpPr>
        <p:spPr bwMode="auto">
          <a:xfrm>
            <a:off x="0" y="4576614"/>
            <a:ext cx="9144000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2" name="Rectangle 42"/>
          <p:cNvSpPr/>
          <p:nvPr/>
        </p:nvSpPr>
        <p:spPr bwMode="auto">
          <a:xfrm>
            <a:off x="0" y="3642098"/>
            <a:ext cx="9144000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3" name="Rectangle 1"/>
          <p:cNvSpPr/>
          <p:nvPr/>
        </p:nvSpPr>
        <p:spPr bwMode="auto">
          <a:xfrm>
            <a:off x="0" y="2704406"/>
            <a:ext cx="9144000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296144"/>
          </a:xfrm>
        </p:spPr>
        <p:txBody>
          <a:bodyPr/>
          <a:lstStyle/>
          <a:p>
            <a: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  <a:t/>
            </a:r>
            <a:b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  <a:t>Números Partitivos</a:t>
            </a:r>
            <a:r>
              <a:rPr lang="es-ES" dirty="0">
                <a:solidFill>
                  <a:schemeClr val="bg1"/>
                </a:solidFill>
                <a:latin typeface="Arial Black"/>
                <a:cs typeface="Arial Black"/>
              </a:rPr>
              <a:t/>
            </a:r>
            <a:br>
              <a:rPr lang="es-ES" dirty="0">
                <a:solidFill>
                  <a:schemeClr val="bg1"/>
                </a:solidFill>
                <a:latin typeface="Arial Black"/>
                <a:cs typeface="Arial Black"/>
              </a:rPr>
            </a:br>
            <a:endParaRPr lang="es-ES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cxnSp>
        <p:nvCxnSpPr>
          <p:cNvPr id="28" name="Straight Connector 19"/>
          <p:cNvCxnSpPr/>
          <p:nvPr/>
        </p:nvCxnSpPr>
        <p:spPr bwMode="auto">
          <a:xfrm>
            <a:off x="3491880" y="1916832"/>
            <a:ext cx="0" cy="410445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9"/>
          <p:cNvCxnSpPr/>
          <p:nvPr/>
        </p:nvCxnSpPr>
        <p:spPr bwMode="auto">
          <a:xfrm>
            <a:off x="971600" y="1916832"/>
            <a:ext cx="0" cy="410445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0" y="2204864"/>
            <a:ext cx="864096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/2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/3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/4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/5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/6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/7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1043608" y="2204864"/>
            <a:ext cx="252028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medio</a:t>
            </a:r>
            <a:endParaRPr lang="en-US" sz="2000" b="1" dirty="0" smtClean="0">
              <a:solidFill>
                <a:srgbClr val="006D9B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tercio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cuarto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quinto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sexto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sé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(p)</a:t>
            </a: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timo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Straight Connector 19"/>
          <p:cNvCxnSpPr/>
          <p:nvPr/>
        </p:nvCxnSpPr>
        <p:spPr bwMode="auto">
          <a:xfrm>
            <a:off x="4716016" y="1916832"/>
            <a:ext cx="0" cy="410445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3563888" y="2276872"/>
            <a:ext cx="1152128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/8</a:t>
            </a: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/9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/10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/11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/100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/1000</a:t>
            </a:r>
            <a:endParaRPr lang="en-US" sz="2000" b="1" baseline="30000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4788024" y="2204864"/>
            <a:ext cx="4176464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octavo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noveno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décimo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onceavo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centésimo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dirty="0" err="1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milésimo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/-</a:t>
            </a:r>
            <a:r>
              <a:rPr lang="en-US" sz="2000" b="1" dirty="0" smtClean="0">
                <a:solidFill>
                  <a:srgbClr val="006D9B"/>
                </a:solidFill>
                <a:latin typeface="Arial" pitchFamily="34" charset="0"/>
                <a:cs typeface="Arial" pitchFamily="34" charset="0"/>
              </a:rPr>
              <a:t>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74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4"/>
          <p:cNvSpPr txBox="1">
            <a:spLocks/>
          </p:cNvSpPr>
          <p:nvPr/>
        </p:nvSpPr>
        <p:spPr>
          <a:xfrm>
            <a:off x="467544" y="3356992"/>
            <a:ext cx="8144520" cy="1367730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lnSpc>
                <a:spcPct val="80000"/>
              </a:lnSpc>
              <a:buNone/>
            </a:pPr>
            <a:r>
              <a:rPr lang="es-ES" sz="2000" dirty="0" smtClean="0">
                <a:solidFill>
                  <a:srgbClr val="6C6C6C"/>
                </a:solidFill>
                <a:latin typeface="Arial Black" pitchFamily="34" charset="0"/>
                <a:cs typeface="Arial"/>
              </a:rPr>
              <a:t>Se transforman en </a:t>
            </a:r>
            <a:r>
              <a:rPr lang="es-ES" sz="2000" dirty="0" smtClean="0">
                <a:solidFill>
                  <a:srgbClr val="00A1E4"/>
                </a:solidFill>
                <a:latin typeface="Arial Black" pitchFamily="34" charset="0"/>
                <a:cs typeface="Arial"/>
              </a:rPr>
              <a:t>primer</a:t>
            </a:r>
            <a:r>
              <a:rPr lang="es-ES" sz="2000" dirty="0" smtClean="0">
                <a:solidFill>
                  <a:srgbClr val="6C6C6C"/>
                </a:solidFill>
                <a:latin typeface="Arial Black" pitchFamily="34" charset="0"/>
                <a:cs typeface="Arial"/>
              </a:rPr>
              <a:t> y </a:t>
            </a:r>
            <a:r>
              <a:rPr lang="es-ES" sz="2000" dirty="0" smtClean="0">
                <a:solidFill>
                  <a:srgbClr val="00A1E4"/>
                </a:solidFill>
                <a:latin typeface="Arial Black" pitchFamily="34" charset="0"/>
                <a:cs typeface="Arial"/>
              </a:rPr>
              <a:t>tercer</a:t>
            </a:r>
          </a:p>
          <a:p>
            <a:pPr marL="0" indent="0">
              <a:buNone/>
            </a:pPr>
            <a:r>
              <a:rPr lang="es-ES" sz="2000" dirty="0" smtClean="0">
                <a:solidFill>
                  <a:srgbClr val="595959"/>
                </a:solidFill>
                <a:latin typeface="Arial"/>
                <a:cs typeface="Arial"/>
              </a:rPr>
              <a:t>Ejemplo</a:t>
            </a:r>
          </a:p>
          <a:p>
            <a:pPr marL="0" indent="0">
              <a:buNone/>
            </a:pPr>
            <a:r>
              <a:rPr lang="es-ES" sz="2000" dirty="0" smtClean="0">
                <a:solidFill>
                  <a:srgbClr val="00A1E4"/>
                </a:solidFill>
                <a:latin typeface="Arial Black"/>
                <a:cs typeface="Arial Black"/>
              </a:rPr>
              <a:t>primer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 alumno</a:t>
            </a:r>
            <a:endParaRPr lang="es-ES" sz="2000" dirty="0" smtClean="0">
              <a:solidFill>
                <a:srgbClr val="00A1E4"/>
              </a:solidFill>
              <a:latin typeface="Arial Black"/>
              <a:cs typeface="Arial Black"/>
            </a:endParaRPr>
          </a:p>
          <a:p>
            <a:pPr marL="0" indent="0">
              <a:buNone/>
            </a:pPr>
            <a:r>
              <a:rPr lang="es-ES" sz="2000" dirty="0" smtClean="0">
                <a:solidFill>
                  <a:srgbClr val="00A1E4"/>
                </a:solidFill>
                <a:latin typeface="Arial Black"/>
                <a:cs typeface="Arial Black"/>
              </a:rPr>
              <a:t>tercer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 equipo</a:t>
            </a:r>
            <a:endParaRPr lang="es-ES" sz="2000" dirty="0" smtClean="0">
              <a:solidFill>
                <a:srgbClr val="00A1E4"/>
              </a:solidFill>
              <a:latin typeface="Arial Black"/>
              <a:cs typeface="Arial Black"/>
            </a:endParaRPr>
          </a:p>
          <a:p>
            <a:pPr marL="514350" indent="-514350" algn="just">
              <a:lnSpc>
                <a:spcPct val="80000"/>
              </a:lnSpc>
              <a:buNone/>
            </a:pPr>
            <a:endParaRPr lang="es-ES" sz="28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lnSpc>
                <a:spcPct val="80000"/>
              </a:lnSpc>
              <a:buNone/>
            </a:pPr>
            <a:endParaRPr lang="es-ES" sz="20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107505" y="404664"/>
            <a:ext cx="9000998" cy="684039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Importante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Marcador de texto 4"/>
          <p:cNvSpPr txBox="1">
            <a:spLocks/>
          </p:cNvSpPr>
          <p:nvPr/>
        </p:nvSpPr>
        <p:spPr>
          <a:xfrm>
            <a:off x="467544" y="2061270"/>
            <a:ext cx="8144520" cy="1151706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s-ES" sz="2800" b="1" dirty="0" smtClean="0">
                <a:solidFill>
                  <a:srgbClr val="00A1E4"/>
                </a:solidFill>
                <a:latin typeface="Arial"/>
                <a:cs typeface="Arial"/>
              </a:rPr>
              <a:t>Primero/Tercero delante de un sustantivo masculino singular</a:t>
            </a:r>
          </a:p>
          <a:p>
            <a:pPr marL="514350" indent="-514350" algn="just">
              <a:lnSpc>
                <a:spcPct val="80000"/>
              </a:lnSpc>
              <a:buNone/>
            </a:pPr>
            <a:r>
              <a:rPr lang="es-ES" sz="2000" dirty="0" smtClean="0">
                <a:solidFill>
                  <a:srgbClr val="6C6C6C"/>
                </a:solidFill>
                <a:latin typeface="Arial Black" pitchFamily="34" charset="0"/>
                <a:cs typeface="Arial"/>
              </a:rPr>
              <a:t>(y todos los ordinales terminados en 1 y 3)</a:t>
            </a:r>
            <a:endParaRPr lang="es-ES" sz="2000" b="1" dirty="0">
              <a:solidFill>
                <a:srgbClr val="00A1E4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6188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4294967295"/>
          </p:nvPr>
        </p:nvSpPr>
        <p:spPr>
          <a:xfrm>
            <a:off x="467544" y="2708920"/>
            <a:ext cx="8424936" cy="144016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sz="2000" b="1" dirty="0" smtClean="0">
                <a:solidFill>
                  <a:srgbClr val="595959"/>
                </a:solidFill>
                <a:latin typeface="Arial Black" pitchFamily="34" charset="0"/>
                <a:cs typeface="Arial"/>
              </a:rPr>
              <a:t>Llevan la terminación -</a:t>
            </a:r>
            <a:r>
              <a:rPr lang="es-ES" sz="2000" b="1" dirty="0" err="1" smtClean="0">
                <a:solidFill>
                  <a:srgbClr val="00A1E4"/>
                </a:solidFill>
                <a:latin typeface="Arial Black" pitchFamily="34" charset="0"/>
                <a:cs typeface="Arial"/>
              </a:rPr>
              <a:t>avo</a:t>
            </a:r>
            <a:r>
              <a:rPr lang="es-ES" sz="2000" b="1" dirty="0" smtClean="0">
                <a:solidFill>
                  <a:srgbClr val="595959"/>
                </a:solidFill>
                <a:latin typeface="Arial Black" pitchFamily="34" charset="0"/>
                <a:cs typeface="Arial"/>
              </a:rPr>
              <a:t>/-</a:t>
            </a:r>
            <a:r>
              <a:rPr lang="es-ES" sz="2000" b="1" dirty="0" smtClean="0">
                <a:solidFill>
                  <a:srgbClr val="00A1E4"/>
                </a:solidFill>
                <a:latin typeface="Arial Black" pitchFamily="34" charset="0"/>
                <a:cs typeface="Arial"/>
              </a:rPr>
              <a:t>s</a:t>
            </a:r>
            <a:r>
              <a:rPr lang="es-ES" sz="2000" b="1" dirty="0" smtClean="0">
                <a:solidFill>
                  <a:srgbClr val="595959"/>
                </a:solidFill>
                <a:latin typeface="Arial Black" pitchFamily="34" charset="0"/>
                <a:cs typeface="Arial"/>
              </a:rPr>
              <a:t>.</a:t>
            </a:r>
            <a:endParaRPr lang="es-ES" sz="2000" dirty="0" smtClean="0">
              <a:solidFill>
                <a:srgbClr val="595959"/>
              </a:solidFill>
              <a:latin typeface="Arial Black" pitchFamily="34" charset="0"/>
              <a:cs typeface="Arial"/>
            </a:endParaRPr>
          </a:p>
          <a:p>
            <a:pPr marL="0" indent="0">
              <a:buNone/>
            </a:pP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Ejemplo</a:t>
            </a: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(1/20) un veinte</a:t>
            </a:r>
            <a:r>
              <a:rPr lang="es-ES" sz="2000" dirty="0" smtClean="0">
                <a:solidFill>
                  <a:srgbClr val="00A1E4"/>
                </a:solidFill>
                <a:latin typeface="Arial Black"/>
                <a:cs typeface="Arial Black"/>
              </a:rPr>
              <a:t>avo</a:t>
            </a:r>
          </a:p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(19/20) diecinueve veinte</a:t>
            </a:r>
            <a:r>
              <a:rPr lang="es-ES" sz="2000" dirty="0" smtClean="0">
                <a:solidFill>
                  <a:srgbClr val="00A1E4"/>
                </a:solidFill>
                <a:latin typeface="Arial Black"/>
                <a:cs typeface="Arial Black"/>
              </a:rPr>
              <a:t>avos</a:t>
            </a:r>
            <a:endParaRPr lang="es-ES" sz="2000" dirty="0">
              <a:solidFill>
                <a:srgbClr val="00A1E4"/>
              </a:solidFill>
              <a:latin typeface="Arial Black"/>
              <a:cs typeface="Arial Black"/>
            </a:endParaRPr>
          </a:p>
        </p:txBody>
      </p:sp>
      <p:sp>
        <p:nvSpPr>
          <p:cNvPr id="4" name="Marcador de texto 4"/>
          <p:cNvSpPr txBox="1">
            <a:spLocks/>
          </p:cNvSpPr>
          <p:nvPr/>
        </p:nvSpPr>
        <p:spPr>
          <a:xfrm>
            <a:off x="467544" y="2061270"/>
            <a:ext cx="8144520" cy="431626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s-ES" sz="2800" b="1" dirty="0" smtClean="0">
                <a:solidFill>
                  <a:srgbClr val="00A1E4"/>
                </a:solidFill>
                <a:latin typeface="Arial"/>
                <a:cs typeface="Arial"/>
              </a:rPr>
              <a:t>Los partitivos a partir del 11</a:t>
            </a:r>
            <a:endParaRPr lang="es-ES" sz="2000" b="1" dirty="0">
              <a:solidFill>
                <a:srgbClr val="00A1E4"/>
              </a:solidFill>
              <a:latin typeface="Arial"/>
              <a:cs typeface="Arial"/>
            </a:endParaRP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107505" y="404664"/>
            <a:ext cx="9000998" cy="1080070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Importante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16594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4294967295"/>
          </p:nvPr>
        </p:nvSpPr>
        <p:spPr>
          <a:xfrm>
            <a:off x="467544" y="2708920"/>
            <a:ext cx="8424936" cy="144016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s-ES" sz="2000" b="1" dirty="0" smtClean="0">
                <a:solidFill>
                  <a:srgbClr val="595959"/>
                </a:solidFill>
                <a:latin typeface="Arial Black" pitchFamily="34" charset="0"/>
                <a:cs typeface="Arial"/>
              </a:rPr>
              <a:t>Usando -</a:t>
            </a:r>
            <a:r>
              <a:rPr lang="es-ES" sz="2000" b="1" dirty="0" smtClean="0">
                <a:solidFill>
                  <a:srgbClr val="00A1E4"/>
                </a:solidFill>
                <a:latin typeface="Arial Black" pitchFamily="34" charset="0"/>
                <a:cs typeface="Arial"/>
              </a:rPr>
              <a:t>a</a:t>
            </a:r>
            <a:r>
              <a:rPr lang="es-ES" sz="2000" b="1" dirty="0" smtClean="0">
                <a:solidFill>
                  <a:srgbClr val="595959"/>
                </a:solidFill>
                <a:latin typeface="Arial Black" pitchFamily="34" charset="0"/>
                <a:cs typeface="Arial"/>
              </a:rPr>
              <a:t>/-</a:t>
            </a:r>
            <a:r>
              <a:rPr lang="es-ES" sz="2000" b="1" dirty="0" smtClean="0">
                <a:solidFill>
                  <a:srgbClr val="00A1E4"/>
                </a:solidFill>
                <a:latin typeface="Arial Black" pitchFamily="34" charset="0"/>
                <a:cs typeface="Arial"/>
              </a:rPr>
              <a:t>s parte</a:t>
            </a:r>
            <a:r>
              <a:rPr lang="es-ES" sz="2000" b="1" dirty="0" smtClean="0">
                <a:solidFill>
                  <a:srgbClr val="595959"/>
                </a:solidFill>
                <a:latin typeface="Arial Black" pitchFamily="34" charset="0"/>
                <a:cs typeface="Arial"/>
              </a:rPr>
              <a:t>/-</a:t>
            </a:r>
            <a:r>
              <a:rPr lang="es-ES" sz="2000" b="1" dirty="0" smtClean="0">
                <a:solidFill>
                  <a:srgbClr val="00A1E4"/>
                </a:solidFill>
                <a:latin typeface="Arial Black" pitchFamily="34" charset="0"/>
                <a:cs typeface="Arial"/>
              </a:rPr>
              <a:t>s</a:t>
            </a:r>
            <a:r>
              <a:rPr lang="es-ES" sz="2000" b="1" dirty="0" smtClean="0">
                <a:solidFill>
                  <a:srgbClr val="595959"/>
                </a:solidFill>
                <a:latin typeface="Arial Black" pitchFamily="34" charset="0"/>
                <a:cs typeface="Arial"/>
              </a:rPr>
              <a:t>.</a:t>
            </a:r>
            <a:endParaRPr lang="es-ES" sz="2000" dirty="0" smtClean="0">
              <a:solidFill>
                <a:srgbClr val="595959"/>
              </a:solidFill>
              <a:latin typeface="Arial Black" pitchFamily="34" charset="0"/>
              <a:cs typeface="Arial"/>
            </a:endParaRPr>
          </a:p>
          <a:p>
            <a:pPr marL="0" indent="0">
              <a:buNone/>
            </a:pPr>
            <a:r>
              <a:rPr lang="es-ES" sz="1800" dirty="0" smtClean="0">
                <a:solidFill>
                  <a:srgbClr val="595959"/>
                </a:solidFill>
                <a:latin typeface="Arial"/>
                <a:cs typeface="Arial"/>
              </a:rPr>
              <a:t>Ejemplo</a:t>
            </a: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(2/5) dos quint</a:t>
            </a:r>
            <a:r>
              <a:rPr lang="es-ES" sz="2000" dirty="0" smtClean="0">
                <a:solidFill>
                  <a:srgbClr val="00A1E4"/>
                </a:solidFill>
                <a:latin typeface="Arial Black"/>
                <a:cs typeface="Arial Black"/>
              </a:rPr>
              <a:t>as partes</a:t>
            </a:r>
          </a:p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(4/13) cuatro treceav</a:t>
            </a:r>
            <a:r>
              <a:rPr lang="es-ES" sz="2000" dirty="0" smtClean="0">
                <a:solidFill>
                  <a:srgbClr val="00A1E4"/>
                </a:solidFill>
                <a:latin typeface="Arial Black"/>
                <a:cs typeface="Arial Black"/>
              </a:rPr>
              <a:t>as partes</a:t>
            </a:r>
            <a:endParaRPr lang="es-ES" sz="2000" dirty="0">
              <a:solidFill>
                <a:srgbClr val="00A1E4"/>
              </a:solidFill>
              <a:latin typeface="Arial Black"/>
              <a:cs typeface="Arial Black"/>
            </a:endParaRPr>
          </a:p>
        </p:txBody>
      </p:sp>
      <p:sp>
        <p:nvSpPr>
          <p:cNvPr id="4" name="Marcador de texto 4"/>
          <p:cNvSpPr txBox="1">
            <a:spLocks/>
          </p:cNvSpPr>
          <p:nvPr/>
        </p:nvSpPr>
        <p:spPr>
          <a:xfrm>
            <a:off x="467544" y="2061270"/>
            <a:ext cx="8144520" cy="431626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s-ES" sz="2800" b="1" dirty="0" smtClean="0">
                <a:solidFill>
                  <a:srgbClr val="00A1E4"/>
                </a:solidFill>
                <a:latin typeface="Arial"/>
                <a:cs typeface="Arial"/>
              </a:rPr>
              <a:t>Otras formas de usar los partitivos</a:t>
            </a:r>
            <a:endParaRPr lang="es-ES" sz="2000" b="1" dirty="0">
              <a:solidFill>
                <a:srgbClr val="00A1E4"/>
              </a:solidFill>
              <a:latin typeface="Arial"/>
              <a:cs typeface="Arial"/>
            </a:endParaRP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107505" y="404664"/>
            <a:ext cx="9000998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Importante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16594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1187624" y="3050961"/>
            <a:ext cx="6840760" cy="756078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>Competición</a:t>
            </a:r>
            <a:endParaRPr lang="es-ES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5656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01</a:t>
            </a: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5496" y="3373497"/>
            <a:ext cx="4032448" cy="248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sz="2400" dirty="0" smtClean="0"/>
              <a:t>Obtuve el _________ (13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b="1" baseline="30000" dirty="0"/>
              <a:t>o</a:t>
            </a:r>
            <a:r>
              <a:rPr lang="es-ES" sz="2400" dirty="0" smtClean="0"/>
              <a:t>) mejor resultado en los exámenes de toda mi escuela.</a:t>
            </a:r>
            <a:endParaRPr lang="es-ES" sz="2400" dirty="0"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1489" y="1988840"/>
            <a:ext cx="449999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¿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Cómo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queda la frase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con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el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número entre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paréntesis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por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extensión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?</a:t>
            </a:r>
            <a:endParaRPr lang="pt-BR" sz="2400" b="1" dirty="0">
              <a:solidFill>
                <a:srgbClr val="00A1E4"/>
              </a:solidFill>
              <a:latin typeface="Futura"/>
            </a:endParaRPr>
          </a:p>
        </p:txBody>
      </p:sp>
      <p:pic>
        <p:nvPicPr>
          <p:cNvPr id="10" name="Imagen 9" descr="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16832"/>
            <a:ext cx="3995936" cy="39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63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02.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4008" y="2996952"/>
            <a:ext cx="3456384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_tradnl" sz="2400" dirty="0" smtClean="0"/>
              <a:t>Ingredientes:</a:t>
            </a:r>
          </a:p>
          <a:p>
            <a:pPr marL="0" indent="0">
              <a:lnSpc>
                <a:spcPct val="90000"/>
              </a:lnSpc>
              <a:buFontTx/>
              <a:buChar char="-"/>
            </a:pPr>
            <a:r>
              <a:rPr lang="es-ES_tradnl" sz="2400" dirty="0" smtClean="0"/>
              <a:t>2 huevos;</a:t>
            </a:r>
          </a:p>
          <a:p>
            <a:pPr marL="0" indent="0">
              <a:lnSpc>
                <a:spcPct val="90000"/>
              </a:lnSpc>
              <a:buFontTx/>
              <a:buChar char="-"/>
            </a:pPr>
            <a:r>
              <a:rPr lang="es-ES_tradnl" sz="2400" dirty="0" smtClean="0"/>
              <a:t>3 tazas de harina de trigo;</a:t>
            </a:r>
          </a:p>
          <a:p>
            <a:pPr marL="0" indent="0">
              <a:lnSpc>
                <a:spcPct val="90000"/>
              </a:lnSpc>
              <a:buFontTx/>
              <a:buChar char="-"/>
            </a:pPr>
            <a:r>
              <a:rPr lang="es-ES_tradnl" sz="2400" dirty="0" smtClean="0"/>
              <a:t> 2/3 ________ de taza de azúcar.</a:t>
            </a:r>
          </a:p>
          <a:p>
            <a:pPr marL="0" indent="0">
              <a:lnSpc>
                <a:spcPct val="90000"/>
              </a:lnSpc>
              <a:buFontTx/>
              <a:buChar char="-"/>
            </a:pPr>
            <a:endParaRPr lang="es-ES_tradnl" sz="2400" dirty="0" smtClean="0"/>
          </a:p>
          <a:p>
            <a:pPr marL="0" indent="0">
              <a:lnSpc>
                <a:spcPct val="90000"/>
              </a:lnSpc>
              <a:buNone/>
            </a:pPr>
            <a:endParaRPr lang="es-ES" sz="2400" b="1" dirty="0"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02645" y="1959798"/>
            <a:ext cx="449999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>
                <a:solidFill>
                  <a:srgbClr val="00A1E4"/>
                </a:solidFill>
                <a:latin typeface="Futura"/>
              </a:rPr>
              <a:t>¿</a:t>
            </a:r>
            <a:r>
              <a:rPr lang="pt-BR" sz="2400" b="1" dirty="0" err="1">
                <a:solidFill>
                  <a:srgbClr val="00A1E4"/>
                </a:solidFill>
                <a:latin typeface="Futura"/>
              </a:rPr>
              <a:t>Cómo</a:t>
            </a:r>
            <a:r>
              <a:rPr lang="pt-BR" sz="2400" b="1" dirty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queda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el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número de la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receta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por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extensión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?</a:t>
            </a:r>
            <a:endParaRPr lang="pt-BR" sz="2400" b="1" dirty="0">
              <a:solidFill>
                <a:srgbClr val="00A1E4"/>
              </a:solidFill>
              <a:latin typeface="Futura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16832"/>
            <a:ext cx="3995936" cy="39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736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03.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08003" y="3501009"/>
            <a:ext cx="3456384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_tradnl" sz="2400" dirty="0" smtClean="0"/>
              <a:t>Tengo prueba de matemáticas en el ___________ día del mes de mayo. </a:t>
            </a:r>
            <a:br>
              <a:rPr lang="es-ES_tradnl" sz="2400" dirty="0" smtClean="0"/>
            </a:br>
            <a:endParaRPr lang="es-ES" sz="2400" b="1" dirty="0"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08003" y="1959798"/>
            <a:ext cx="4499992" cy="125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¿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Cómo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queda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la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frase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con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el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número marcado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el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calendario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?</a:t>
            </a:r>
            <a:endParaRPr lang="pt-BR" sz="2400" b="1" dirty="0">
              <a:solidFill>
                <a:srgbClr val="00A1E4"/>
              </a:solidFill>
              <a:latin typeface="Futura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16832"/>
            <a:ext cx="3995936" cy="39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310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04.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27425" y="3500295"/>
            <a:ext cx="3456384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t-BR" sz="2400" dirty="0" err="1" smtClean="0"/>
              <a:t>Nosotros</a:t>
            </a:r>
            <a:r>
              <a:rPr lang="pt-BR" sz="2400" dirty="0" smtClean="0"/>
              <a:t> </a:t>
            </a:r>
            <a:r>
              <a:rPr lang="pt-BR" sz="2400" dirty="0" err="1" smtClean="0"/>
              <a:t>comimos</a:t>
            </a:r>
            <a:r>
              <a:rPr lang="pt-BR" sz="2400" dirty="0" smtClean="0"/>
              <a:t> _____________ (3/8) de la pizza.</a:t>
            </a:r>
            <a:endParaRPr lang="pt-BR" sz="2400" dirty="0"/>
          </a:p>
        </p:txBody>
      </p:sp>
      <p:sp>
        <p:nvSpPr>
          <p:cNvPr id="11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1489" y="1988840"/>
            <a:ext cx="449999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¿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Cómo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queda la frase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con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el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número entre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paréntesis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por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extensión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?</a:t>
            </a:r>
            <a:endParaRPr lang="pt-BR" sz="2400" b="1" dirty="0">
              <a:solidFill>
                <a:srgbClr val="00A1E4"/>
              </a:solidFill>
              <a:latin typeface="Futura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16832"/>
            <a:ext cx="3995936" cy="39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86651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05.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860032" y="3500295"/>
            <a:ext cx="3456384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_tradnl" sz="2400" dirty="0" smtClean="0"/>
              <a:t>Tengo que levantarme, son las siete y _________ (/4) de la mañana.</a:t>
            </a:r>
            <a:endParaRPr lang="es-ES" sz="2400" b="1" dirty="0"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12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427984" y="2060848"/>
            <a:ext cx="449999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¿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Cómo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queda la frase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con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la hora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del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reloj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al lado por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extensión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?</a:t>
            </a:r>
            <a:endParaRPr lang="pt-BR" sz="2400" b="1" dirty="0">
              <a:solidFill>
                <a:srgbClr val="00A1E4"/>
              </a:solidFill>
              <a:latin typeface="Futura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16832"/>
            <a:ext cx="3995936" cy="39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4889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476672"/>
            <a:ext cx="8136905" cy="79208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s-ES" sz="4400" dirty="0" smtClean="0">
                <a:solidFill>
                  <a:schemeClr val="bg1"/>
                </a:solidFill>
                <a:latin typeface="Arial Black"/>
                <a:cs typeface="Arial Black"/>
              </a:rPr>
              <a:t>06.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788024" y="3501008"/>
            <a:ext cx="4032448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_tradnl" sz="2400" dirty="0" smtClean="0"/>
              <a:t>En la corrida de San Silvestre fui el _________ (38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b="1" baseline="30000" dirty="0" smtClean="0"/>
              <a:t>o</a:t>
            </a:r>
            <a:r>
              <a:rPr lang="es-ES_tradnl" sz="2400" dirty="0" smtClean="0"/>
              <a:t>) corredor, mi hermano el __________ (57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b="1" baseline="30000" dirty="0" smtClean="0"/>
              <a:t>o</a:t>
            </a:r>
            <a:r>
              <a:rPr lang="es-ES_tradnl" sz="2400" dirty="0" smtClean="0"/>
              <a:t>) y mi amigo el ___________ (87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400" b="1" baseline="30000" dirty="0" smtClean="0"/>
              <a:t>o</a:t>
            </a:r>
            <a:r>
              <a:rPr lang="es-ES_tradnl" sz="2400" dirty="0" smtClean="0"/>
              <a:t>). </a:t>
            </a:r>
            <a:endParaRPr lang="es-ES" sz="2400" b="1" dirty="0"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9" name="Marcador de texto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644008" y="1988770"/>
            <a:ext cx="4499992" cy="129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¿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Cómo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queda la frase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con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los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números entre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paréntesis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 por </a:t>
            </a:r>
            <a:r>
              <a:rPr lang="pt-BR" sz="2400" b="1" dirty="0" err="1" smtClean="0">
                <a:solidFill>
                  <a:srgbClr val="00A1E4"/>
                </a:solidFill>
                <a:latin typeface="Futura"/>
              </a:rPr>
              <a:t>extensión</a:t>
            </a:r>
            <a:r>
              <a:rPr lang="pt-BR" sz="2400" b="1" dirty="0" smtClean="0">
                <a:solidFill>
                  <a:srgbClr val="00A1E4"/>
                </a:solidFill>
                <a:latin typeface="Futura"/>
              </a:rPr>
              <a:t>?</a:t>
            </a:r>
            <a:endParaRPr lang="pt-BR" sz="2400" b="1" dirty="0">
              <a:solidFill>
                <a:srgbClr val="00A1E4"/>
              </a:solidFill>
              <a:latin typeface="Futura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16832"/>
            <a:ext cx="3995936" cy="39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093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/>
          <p:nvPr/>
        </p:nvSpPr>
        <p:spPr bwMode="auto">
          <a:xfrm>
            <a:off x="0" y="2060848"/>
            <a:ext cx="9144000" cy="7155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6" name="Rectangle 22"/>
          <p:cNvSpPr/>
          <p:nvPr/>
        </p:nvSpPr>
        <p:spPr bwMode="auto">
          <a:xfrm>
            <a:off x="0" y="5152678"/>
            <a:ext cx="9144000" cy="436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296144"/>
          </a:xfrm>
        </p:spPr>
        <p:txBody>
          <a:bodyPr/>
          <a:lstStyle/>
          <a:p>
            <a:pPr algn="l"/>
            <a:r>
              <a:rPr lang="es-ES" dirty="0" smtClean="0">
                <a:solidFill>
                  <a:schemeClr val="bg1"/>
                </a:solidFill>
                <a:latin typeface="Arial Black"/>
                <a:cs typeface="Arial Black"/>
              </a:rPr>
              <a:t>Respuestas</a:t>
            </a:r>
            <a:endParaRPr lang="es-ES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22" name="Rectangle 1"/>
          <p:cNvSpPr/>
          <p:nvPr/>
        </p:nvSpPr>
        <p:spPr bwMode="auto">
          <a:xfrm>
            <a:off x="0" y="3284984"/>
            <a:ext cx="9144000" cy="7155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1"/>
          <p:cNvSpPr/>
          <p:nvPr/>
        </p:nvSpPr>
        <p:spPr bwMode="auto">
          <a:xfrm>
            <a:off x="0" y="4581128"/>
            <a:ext cx="9144000" cy="7155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251520" y="1988840"/>
            <a:ext cx="8712968" cy="3884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rgbClr val="00A1E4"/>
                </a:solidFill>
                <a:latin typeface="Arial"/>
                <a:cs typeface="Arial"/>
              </a:rPr>
              <a:t>1.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cs typeface="Arial"/>
              </a:rPr>
              <a:t>decimotercer</a:t>
            </a:r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rgbClr val="00A1E4"/>
                </a:solidFill>
                <a:latin typeface="Arial"/>
                <a:cs typeface="Arial"/>
              </a:rPr>
              <a:t>2.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cs typeface="Arial"/>
              </a:rPr>
              <a:t>dos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cs typeface="Arial"/>
              </a:rPr>
              <a:t>tercios</a:t>
            </a:r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rgbClr val="00A1E4"/>
                </a:solidFill>
                <a:latin typeface="Arial"/>
                <a:cs typeface="Arial"/>
              </a:rPr>
              <a:t>3.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cs typeface="Arial"/>
              </a:rPr>
              <a:t>vigésimo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cs typeface="Arial"/>
              </a:rPr>
              <a:t>cuarto</a:t>
            </a:r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rgbClr val="00A1E4"/>
                </a:solidFill>
                <a:latin typeface="Arial"/>
                <a:cs typeface="Arial"/>
              </a:rPr>
              <a:t>4.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cs typeface="Arial"/>
              </a:rPr>
              <a:t>tres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cs typeface="Arial"/>
              </a:rPr>
              <a:t> octavos</a:t>
            </a:r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rgbClr val="00A1E4"/>
                </a:solidFill>
                <a:latin typeface="Arial"/>
                <a:cs typeface="Arial"/>
              </a:rPr>
              <a:t>5.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cs typeface="Arial"/>
              </a:rPr>
              <a:t>cuarto</a:t>
            </a:r>
            <a:endParaRPr lang="en-US" sz="2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rgbClr val="00A1E4"/>
                </a:solidFill>
                <a:latin typeface="Arial"/>
                <a:cs typeface="Arial"/>
              </a:rPr>
              <a:t>6.</a:t>
            </a:r>
            <a:r>
              <a:rPr lang="en-US" sz="2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300" dirty="0" err="1" smtClean="0">
                <a:solidFill>
                  <a:srgbClr val="000000"/>
                </a:solidFill>
                <a:latin typeface="Arial"/>
                <a:cs typeface="Arial"/>
              </a:rPr>
              <a:t>trigésimo</a:t>
            </a:r>
            <a:r>
              <a:rPr lang="en-US" sz="2300" dirty="0" smtClean="0">
                <a:solidFill>
                  <a:srgbClr val="000000"/>
                </a:solidFill>
                <a:latin typeface="Arial"/>
                <a:cs typeface="Arial"/>
              </a:rPr>
              <a:t> octavo/</a:t>
            </a:r>
            <a:r>
              <a:rPr lang="en-US" sz="2300" dirty="0" err="1" smtClean="0">
                <a:solidFill>
                  <a:srgbClr val="000000"/>
                </a:solidFill>
                <a:latin typeface="Arial"/>
                <a:cs typeface="Arial"/>
              </a:rPr>
              <a:t>quincuagésimo</a:t>
            </a:r>
            <a:r>
              <a:rPr lang="en-US" sz="23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300" dirty="0" err="1" smtClean="0">
                <a:solidFill>
                  <a:srgbClr val="000000"/>
                </a:solidFill>
                <a:latin typeface="Arial"/>
                <a:cs typeface="Arial"/>
              </a:rPr>
              <a:t>séptimo</a:t>
            </a:r>
            <a:r>
              <a:rPr lang="en-US" sz="2300" dirty="0" smtClean="0">
                <a:solidFill>
                  <a:srgbClr val="000000"/>
                </a:solidFill>
                <a:latin typeface="Arial"/>
                <a:cs typeface="Arial"/>
              </a:rPr>
              <a:t>/</a:t>
            </a:r>
            <a:r>
              <a:rPr lang="en-US" sz="2300" dirty="0" err="1" smtClean="0">
                <a:solidFill>
                  <a:srgbClr val="000000"/>
                </a:solidFill>
                <a:latin typeface="Arial"/>
                <a:cs typeface="Arial"/>
              </a:rPr>
              <a:t>octagésimo</a:t>
            </a:r>
            <a:r>
              <a:rPr lang="en-US" sz="23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300" dirty="0" err="1" smtClean="0">
                <a:solidFill>
                  <a:srgbClr val="000000"/>
                </a:solidFill>
                <a:latin typeface="Arial"/>
                <a:cs typeface="Arial"/>
              </a:rPr>
              <a:t>séptimo</a:t>
            </a:r>
            <a:endParaRPr lang="en-US" sz="23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44213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1187624" y="3320994"/>
            <a:ext cx="6840760" cy="756078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>¡Gracias</a:t>
            </a:r>
            <a:r>
              <a:rPr lang="es-ES" sz="4400" dirty="0" smtClean="0">
                <a:solidFill>
                  <a:srgbClr val="FFFFFF"/>
                </a:solidFill>
                <a:latin typeface="Arial Black"/>
                <a:cs typeface="Arial Black"/>
              </a:rPr>
              <a:t>!</a:t>
            </a:r>
            <a:endParaRPr lang="es-ES" sz="4400" dirty="0">
              <a:solidFill>
                <a:srgbClr val="FFFFFF"/>
              </a:solidFill>
              <a:latin typeface="Arial Black"/>
              <a:cs typeface="Arial Black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6700" y="2366635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231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700</Words>
  <Application>Microsoft Office PowerPoint</Application>
  <PresentationFormat>Apresentação na tela (4:3)</PresentationFormat>
  <Paragraphs>152</Paragraphs>
  <Slides>18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6" baseType="lpstr">
      <vt:lpstr>ＭＳ Ｐゴシック</vt:lpstr>
      <vt:lpstr>ＭＳ Ｐゴシック</vt:lpstr>
      <vt:lpstr>Arial</vt:lpstr>
      <vt:lpstr>Arial Black</vt:lpstr>
      <vt:lpstr>Calibri</vt:lpstr>
      <vt:lpstr>Futura</vt:lpstr>
      <vt:lpstr>Geneva</vt:lpstr>
      <vt:lpstr>Tema do Office</vt:lpstr>
      <vt:lpstr>Apresentação do PowerPoint</vt:lpstr>
      <vt:lpstr>Apresentação do PowerPoint</vt:lpstr>
      <vt:lpstr>Apresentação do PowerPoint</vt:lpstr>
      <vt:lpstr> Números Ordinales </vt:lpstr>
      <vt:lpstr> Números Ordinales </vt:lpstr>
      <vt:lpstr> Números Partitivos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Respuestas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 PRESENT TENSE</dc:title>
  <dc:creator>Hilani</dc:creator>
  <cp:lastModifiedBy>Adriana Feitosa</cp:lastModifiedBy>
  <cp:revision>117</cp:revision>
  <dcterms:created xsi:type="dcterms:W3CDTF">2015-01-08T15:47:12Z</dcterms:created>
  <dcterms:modified xsi:type="dcterms:W3CDTF">2015-04-23T21:44:24Z</dcterms:modified>
</cp:coreProperties>
</file>