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57" r:id="rId2"/>
    <p:sldId id="295" r:id="rId3"/>
    <p:sldId id="316" r:id="rId4"/>
    <p:sldId id="317" r:id="rId5"/>
    <p:sldId id="297" r:id="rId6"/>
    <p:sldId id="266" r:id="rId7"/>
    <p:sldId id="329" r:id="rId8"/>
    <p:sldId id="304" r:id="rId9"/>
    <p:sldId id="318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31" r:id="rId20"/>
    <p:sldId id="330" r:id="rId21"/>
    <p:sldId id="280" r:id="rId22"/>
    <p:sldId id="296" r:id="rId23"/>
    <p:sldId id="264" r:id="rId24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49"/>
    <a:srgbClr val="FFFFFF"/>
    <a:srgbClr val="FF9900"/>
    <a:srgbClr val="FFFF99"/>
    <a:srgbClr val="FF00FF"/>
    <a:srgbClr val="FFDDFF"/>
    <a:srgbClr val="FFCCFF"/>
    <a:srgbClr val="FFCC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269" autoAdjust="0"/>
  </p:normalViewPr>
  <p:slideViewPr>
    <p:cSldViewPr>
      <p:cViewPr varScale="1">
        <p:scale>
          <a:sx n="54" d="100"/>
          <a:sy n="54" d="100"/>
        </p:scale>
        <p:origin x="-18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6330A955-4921-40C9-9789-A2D184F2CF49}" type="datetimeFigureOut">
              <a:rPr lang="pt-BR"/>
              <a:pPr>
                <a:defRPr/>
              </a:pPr>
              <a:t>05/05/2014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B11CA67-E9A1-432E-BBE1-8B40723DC0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384732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pt-BR" smtClean="0">
                <a:ea typeface="Geneva" pitchFamily="124" charset="-128"/>
              </a:rPr>
              <a:t>Esta presentación en power point la podrás, de acuerdo con el currículum de cada grupo, trabajar vía cañón, televisión o pizarra digital interactiva. Esperamos que te sea muy útil.</a:t>
            </a:r>
          </a:p>
        </p:txBody>
      </p:sp>
      <p:sp>
        <p:nvSpPr>
          <p:cNvPr id="184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8FE6AAA-6A07-4949-96F9-A745CF7E41FD}" type="slidenum">
              <a:rPr lang="pt-BR" smtClean="0"/>
              <a:pPr/>
              <a:t>1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3265806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1946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3DF0BD-4D14-49CA-8F7C-DA158529FB0F}" type="slidenum">
              <a:rPr lang="pt-BR" smtClean="0"/>
              <a:pPr/>
              <a:t>2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132583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0E856F7-A8EC-4AAC-9901-89054176775D}" type="slidenum">
              <a:rPr lang="pt-BR" smtClean="0"/>
              <a:pPr/>
              <a:t>3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2265486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0E856F7-A8EC-4AAC-9901-89054176775D}" type="slidenum">
              <a:rPr lang="pt-BR" smtClean="0"/>
              <a:pPr/>
              <a:t>4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1874580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253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D5B851-D769-4B7A-8483-F4C0C1660E4C}" type="slidenum">
              <a:rPr lang="pt-BR" smtClean="0"/>
              <a:pPr/>
              <a:t>5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1977771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355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BCE0F14-328B-419E-986E-FF59227B7E9E}" type="slidenum">
              <a:rPr lang="pt-BR" smtClean="0"/>
              <a:pPr/>
              <a:t>6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266705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9AF6B5-24CA-40F7-AD8E-8EAB0DC2A32F}" type="slidenum">
              <a:rPr lang="pt-BR" smtClean="0"/>
              <a:pPr/>
              <a:t>8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3354605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9AF6B5-24CA-40F7-AD8E-8EAB0DC2A32F}" type="slidenum">
              <a:rPr lang="pt-BR" smtClean="0"/>
              <a:pPr/>
              <a:t>9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3354605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9AF6B5-24CA-40F7-AD8E-8EAB0DC2A32F}" type="slidenum">
              <a:rPr lang="pt-BR" smtClean="0"/>
              <a:pPr/>
              <a:t>10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3354605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9AF6B5-24CA-40F7-AD8E-8EAB0DC2A32F}" type="slidenum">
              <a:rPr lang="pt-BR" smtClean="0"/>
              <a:pPr/>
              <a:t>11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3354605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9AF6B5-24CA-40F7-AD8E-8EAB0DC2A32F}" type="slidenum">
              <a:rPr lang="pt-BR" smtClean="0"/>
              <a:pPr/>
              <a:t>12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3354605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9AF6B5-24CA-40F7-AD8E-8EAB0DC2A32F}" type="slidenum">
              <a:rPr lang="pt-BR" smtClean="0"/>
              <a:pPr/>
              <a:t>13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33546055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9AF6B5-24CA-40F7-AD8E-8EAB0DC2A32F}" type="slidenum">
              <a:rPr lang="pt-BR" smtClean="0"/>
              <a:pPr/>
              <a:t>14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3354605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9AF6B5-24CA-40F7-AD8E-8EAB0DC2A32F}" type="slidenum">
              <a:rPr lang="pt-BR" smtClean="0"/>
              <a:pPr/>
              <a:t>15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33546055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9AF6B5-24CA-40F7-AD8E-8EAB0DC2A32F}" type="slidenum">
              <a:rPr lang="pt-BR" smtClean="0"/>
              <a:pPr/>
              <a:t>16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3354605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9AF6B5-24CA-40F7-AD8E-8EAB0DC2A32F}" type="slidenum">
              <a:rPr lang="pt-BR" smtClean="0"/>
              <a:pPr/>
              <a:t>17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33546055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9AF6B5-24CA-40F7-AD8E-8EAB0DC2A32F}" type="slidenum">
              <a:rPr lang="pt-BR" smtClean="0"/>
              <a:pPr/>
              <a:t>18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33546055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307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61D550-44FC-4860-99C1-42890705A5DA}" type="slidenum">
              <a:rPr lang="pt-BR" smtClean="0"/>
              <a:pPr/>
              <a:t>19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17273009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err="1" smtClean="0"/>
              <a:t>Propón</a:t>
            </a:r>
            <a:r>
              <a:rPr lang="pt-BR" dirty="0" smtClean="0"/>
              <a:t> a </a:t>
            </a:r>
            <a:r>
              <a:rPr lang="pt-BR" dirty="0" err="1" smtClean="0"/>
              <a:t>los</a:t>
            </a:r>
            <a:r>
              <a:rPr lang="pt-BR" dirty="0" smtClean="0"/>
              <a:t> </a:t>
            </a:r>
            <a:r>
              <a:rPr lang="pt-BR" dirty="0" err="1" smtClean="0"/>
              <a:t>alumnos</a:t>
            </a:r>
            <a:r>
              <a:rPr lang="pt-BR" dirty="0" smtClean="0"/>
              <a:t> una </a:t>
            </a:r>
            <a:r>
              <a:rPr lang="pt-BR" dirty="0" err="1" smtClean="0"/>
              <a:t>práctica</a:t>
            </a:r>
            <a:r>
              <a:rPr lang="pt-BR" dirty="0" smtClean="0"/>
              <a:t> antes de la </a:t>
            </a:r>
            <a:r>
              <a:rPr lang="pt-BR" dirty="0" err="1" smtClean="0"/>
              <a:t>competición</a:t>
            </a:r>
            <a:r>
              <a:rPr lang="pt-BR" dirty="0" smtClean="0"/>
              <a:t>.</a:t>
            </a:r>
            <a:r>
              <a:rPr lang="pt-BR" baseline="0" dirty="0" smtClean="0"/>
              <a:t> </a:t>
            </a:r>
            <a:r>
              <a:rPr lang="pt-BR" dirty="0" err="1" smtClean="0"/>
              <a:t>Pídeles</a:t>
            </a:r>
            <a:r>
              <a:rPr lang="pt-BR" baseline="0" dirty="0" smtClean="0"/>
              <a:t> que </a:t>
            </a:r>
            <a:r>
              <a:rPr lang="pt-BR" baseline="0" dirty="0" err="1" smtClean="0"/>
              <a:t>inserten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los</a:t>
            </a:r>
            <a:r>
              <a:rPr lang="pt-BR" baseline="0" dirty="0" smtClean="0"/>
              <a:t> signos de </a:t>
            </a:r>
            <a:r>
              <a:rPr lang="pt-BR" baseline="0" dirty="0" err="1" smtClean="0"/>
              <a:t>puntuación</a:t>
            </a:r>
            <a:r>
              <a:rPr lang="pt-BR" baseline="0" dirty="0" smtClean="0"/>
              <a:t> en </a:t>
            </a:r>
            <a:r>
              <a:rPr lang="pt-BR" baseline="0" dirty="0" err="1" smtClean="0"/>
              <a:t>las</a:t>
            </a:r>
            <a:r>
              <a:rPr lang="pt-BR" baseline="0" dirty="0" smtClean="0"/>
              <a:t> frases dadas. </a:t>
            </a:r>
            <a:r>
              <a:rPr lang="pt-BR" baseline="0" dirty="0" err="1" smtClean="0"/>
              <a:t>Pídeles</a:t>
            </a:r>
            <a:r>
              <a:rPr lang="pt-BR" baseline="0" dirty="0" smtClean="0"/>
              <a:t>, </a:t>
            </a:r>
            <a:r>
              <a:rPr lang="pt-BR" baseline="0" dirty="0" err="1" smtClean="0"/>
              <a:t>además</a:t>
            </a:r>
            <a:r>
              <a:rPr lang="pt-BR" baseline="0" dirty="0" smtClean="0"/>
              <a:t>, que </a:t>
            </a:r>
            <a:r>
              <a:rPr lang="pt-BR" baseline="0" dirty="0" err="1" smtClean="0"/>
              <a:t>piensen</a:t>
            </a:r>
            <a:r>
              <a:rPr lang="pt-BR" baseline="0" dirty="0" smtClean="0"/>
              <a:t> en más de una </a:t>
            </a:r>
            <a:r>
              <a:rPr lang="pt-BR" baseline="0" dirty="0" err="1" smtClean="0"/>
              <a:t>posibilidad</a:t>
            </a:r>
            <a:r>
              <a:rPr lang="pt-BR" baseline="0" dirty="0" smtClean="0"/>
              <a:t> de </a:t>
            </a:r>
            <a:r>
              <a:rPr lang="pt-BR" baseline="0" dirty="0" err="1" smtClean="0"/>
              <a:t>entonación</a:t>
            </a:r>
            <a:r>
              <a:rPr lang="pt-BR" baseline="0" dirty="0" smtClean="0"/>
              <a:t>.</a:t>
            </a:r>
          </a:p>
          <a:p>
            <a:r>
              <a:rPr lang="pt-BR" baseline="0" dirty="0" smtClean="0"/>
              <a:t>Por </a:t>
            </a:r>
            <a:r>
              <a:rPr lang="pt-BR" baseline="0" dirty="0" err="1" smtClean="0"/>
              <a:t>ejemplo</a:t>
            </a:r>
            <a:r>
              <a:rPr lang="pt-BR" baseline="0" dirty="0" smtClean="0"/>
              <a:t>: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latin typeface="Futura"/>
              </a:rPr>
              <a:t>Si </a:t>
            </a:r>
            <a:r>
              <a:rPr lang="pt-BR" sz="1200" dirty="0" err="1" smtClean="0">
                <a:latin typeface="Futura"/>
              </a:rPr>
              <a:t>el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hombre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supiera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el</a:t>
            </a:r>
            <a:r>
              <a:rPr lang="pt-BR" sz="1200" dirty="0" smtClean="0">
                <a:latin typeface="Futura"/>
              </a:rPr>
              <a:t> valor que </a:t>
            </a:r>
            <a:r>
              <a:rPr lang="pt-BR" sz="1200" dirty="0" err="1" smtClean="0">
                <a:latin typeface="Futura"/>
              </a:rPr>
              <a:t>tiene</a:t>
            </a:r>
            <a:r>
              <a:rPr lang="pt-BR" sz="1200" dirty="0" smtClean="0">
                <a:latin typeface="Futura"/>
              </a:rPr>
              <a:t>, realmente la </a:t>
            </a:r>
            <a:r>
              <a:rPr lang="pt-BR" sz="1200" dirty="0" err="1" smtClean="0">
                <a:latin typeface="Futura"/>
              </a:rPr>
              <a:t>mujer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andaría</a:t>
            </a:r>
            <a:r>
              <a:rPr lang="pt-BR" sz="1200" dirty="0" smtClean="0">
                <a:latin typeface="Futura"/>
              </a:rPr>
              <a:t> a </a:t>
            </a:r>
            <a:r>
              <a:rPr lang="pt-BR" sz="1200" dirty="0" err="1" smtClean="0">
                <a:latin typeface="Futura"/>
              </a:rPr>
              <a:t>cuatro</a:t>
            </a:r>
            <a:r>
              <a:rPr lang="pt-BR" sz="1200" dirty="0" smtClean="0">
                <a:latin typeface="Futura"/>
              </a:rPr>
              <a:t> patas en </a:t>
            </a:r>
            <a:r>
              <a:rPr lang="pt-BR" sz="1200" dirty="0" err="1" smtClean="0">
                <a:latin typeface="Futura"/>
              </a:rPr>
              <a:t>su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búsqueda</a:t>
            </a:r>
            <a:r>
              <a:rPr lang="pt-BR" sz="1200" dirty="0" smtClean="0">
                <a:latin typeface="Futura"/>
              </a:rPr>
              <a:t>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latin typeface="Futura"/>
              </a:rPr>
              <a:t>Si </a:t>
            </a:r>
            <a:r>
              <a:rPr lang="pt-BR" sz="1200" dirty="0" err="1" smtClean="0">
                <a:latin typeface="Futura"/>
              </a:rPr>
              <a:t>el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hombre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supiera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el</a:t>
            </a:r>
            <a:r>
              <a:rPr lang="pt-BR" sz="1200" dirty="0" smtClean="0">
                <a:latin typeface="Futura"/>
              </a:rPr>
              <a:t> valor que </a:t>
            </a:r>
            <a:r>
              <a:rPr lang="pt-BR" sz="1200" dirty="0" err="1" smtClean="0">
                <a:latin typeface="Futura"/>
              </a:rPr>
              <a:t>tiene</a:t>
            </a:r>
            <a:r>
              <a:rPr lang="pt-BR" sz="1200" dirty="0" smtClean="0">
                <a:latin typeface="Futura"/>
              </a:rPr>
              <a:t> realmente, la </a:t>
            </a:r>
            <a:r>
              <a:rPr lang="pt-BR" sz="1200" dirty="0" err="1" smtClean="0">
                <a:latin typeface="Futura"/>
              </a:rPr>
              <a:t>mujer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andaría</a:t>
            </a:r>
            <a:r>
              <a:rPr lang="pt-BR" sz="1200" dirty="0" smtClean="0">
                <a:latin typeface="Futura"/>
              </a:rPr>
              <a:t> a </a:t>
            </a:r>
            <a:r>
              <a:rPr lang="pt-BR" sz="1200" dirty="0" err="1" smtClean="0">
                <a:latin typeface="Futura"/>
              </a:rPr>
              <a:t>cuatro</a:t>
            </a:r>
            <a:r>
              <a:rPr lang="pt-BR" sz="1200" dirty="0" smtClean="0">
                <a:latin typeface="Futura"/>
              </a:rPr>
              <a:t> patas en </a:t>
            </a:r>
            <a:r>
              <a:rPr lang="pt-BR" sz="1200" dirty="0" err="1" smtClean="0">
                <a:latin typeface="Futura"/>
              </a:rPr>
              <a:t>su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búsqueda</a:t>
            </a:r>
            <a:r>
              <a:rPr lang="pt-BR" sz="1200" dirty="0" smtClean="0">
                <a:latin typeface="Futura"/>
              </a:rPr>
              <a:t>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latin typeface="Futura"/>
              </a:rPr>
              <a:t>Si </a:t>
            </a:r>
            <a:r>
              <a:rPr lang="pt-BR" sz="1200" dirty="0" err="1" smtClean="0">
                <a:latin typeface="Futura"/>
              </a:rPr>
              <a:t>el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hombre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supiera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el</a:t>
            </a:r>
            <a:r>
              <a:rPr lang="pt-BR" sz="1200" dirty="0" smtClean="0">
                <a:latin typeface="Futura"/>
              </a:rPr>
              <a:t> valor que </a:t>
            </a:r>
            <a:r>
              <a:rPr lang="pt-BR" sz="1200" dirty="0" err="1" smtClean="0">
                <a:latin typeface="Futura"/>
              </a:rPr>
              <a:t>tiene</a:t>
            </a:r>
            <a:r>
              <a:rPr lang="pt-BR" sz="1200" dirty="0" smtClean="0">
                <a:latin typeface="Futura"/>
              </a:rPr>
              <a:t> realmente la </a:t>
            </a:r>
            <a:r>
              <a:rPr lang="pt-BR" sz="1200" dirty="0" err="1" smtClean="0">
                <a:latin typeface="Futura"/>
              </a:rPr>
              <a:t>mujer</a:t>
            </a:r>
            <a:r>
              <a:rPr lang="pt-BR" sz="1200" dirty="0" smtClean="0">
                <a:latin typeface="Futura"/>
              </a:rPr>
              <a:t>, </a:t>
            </a:r>
            <a:r>
              <a:rPr lang="pt-BR" sz="1200" dirty="0" err="1" smtClean="0">
                <a:latin typeface="Futura"/>
              </a:rPr>
              <a:t>andaría</a:t>
            </a:r>
            <a:r>
              <a:rPr lang="pt-BR" sz="1200" dirty="0" smtClean="0">
                <a:latin typeface="Futura"/>
              </a:rPr>
              <a:t> a </a:t>
            </a:r>
            <a:r>
              <a:rPr lang="pt-BR" sz="1200" dirty="0" err="1" smtClean="0">
                <a:latin typeface="Futura"/>
              </a:rPr>
              <a:t>cuatro</a:t>
            </a:r>
            <a:r>
              <a:rPr lang="pt-BR" sz="1200" dirty="0" smtClean="0">
                <a:latin typeface="Futura"/>
              </a:rPr>
              <a:t> patas en </a:t>
            </a:r>
            <a:r>
              <a:rPr lang="pt-BR" sz="1200" dirty="0" err="1" smtClean="0">
                <a:latin typeface="Futura"/>
              </a:rPr>
              <a:t>su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búsqueda</a:t>
            </a:r>
            <a:r>
              <a:rPr lang="pt-BR" sz="1200" dirty="0" smtClean="0">
                <a:latin typeface="Futura"/>
              </a:rPr>
              <a:t>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latin typeface="Futura"/>
              </a:rPr>
              <a:t>Si </a:t>
            </a:r>
            <a:r>
              <a:rPr lang="pt-BR" sz="1200" dirty="0" err="1" smtClean="0">
                <a:latin typeface="Futura"/>
              </a:rPr>
              <a:t>el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hombre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supiera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el</a:t>
            </a:r>
            <a:r>
              <a:rPr lang="pt-BR" sz="1200" dirty="0" smtClean="0">
                <a:latin typeface="Futura"/>
              </a:rPr>
              <a:t> valor que </a:t>
            </a:r>
            <a:r>
              <a:rPr lang="pt-BR" sz="1200" dirty="0" err="1" smtClean="0">
                <a:latin typeface="Futura"/>
              </a:rPr>
              <a:t>tiene</a:t>
            </a:r>
            <a:r>
              <a:rPr lang="pt-BR" sz="1200" dirty="0" smtClean="0">
                <a:latin typeface="Futura"/>
              </a:rPr>
              <a:t> realmente la </a:t>
            </a:r>
            <a:r>
              <a:rPr lang="pt-BR" sz="1200" dirty="0" err="1" smtClean="0">
                <a:latin typeface="Futura"/>
              </a:rPr>
              <a:t>mujer</a:t>
            </a:r>
            <a:r>
              <a:rPr lang="pt-BR" sz="1200" dirty="0" smtClean="0">
                <a:latin typeface="Futura"/>
              </a:rPr>
              <a:t>,  ¡</a:t>
            </a:r>
            <a:r>
              <a:rPr lang="pt-BR" sz="1200" dirty="0" err="1" smtClean="0">
                <a:latin typeface="Futura"/>
              </a:rPr>
              <a:t>andaría</a:t>
            </a:r>
            <a:r>
              <a:rPr lang="pt-BR" sz="1200" dirty="0" smtClean="0">
                <a:latin typeface="Futura"/>
              </a:rPr>
              <a:t> a </a:t>
            </a:r>
            <a:r>
              <a:rPr lang="pt-BR" sz="1200" dirty="0" err="1" smtClean="0">
                <a:latin typeface="Futura"/>
              </a:rPr>
              <a:t>cuatro</a:t>
            </a:r>
            <a:r>
              <a:rPr lang="pt-BR" sz="1200" dirty="0" smtClean="0">
                <a:latin typeface="Futura"/>
              </a:rPr>
              <a:t> patas en </a:t>
            </a:r>
            <a:r>
              <a:rPr lang="pt-BR" sz="1200" dirty="0" err="1" smtClean="0">
                <a:latin typeface="Futura"/>
              </a:rPr>
              <a:t>su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búsqueda</a:t>
            </a:r>
            <a:r>
              <a:rPr lang="pt-BR" sz="1200" dirty="0" smtClean="0">
                <a:latin typeface="Futura"/>
              </a:rPr>
              <a:t>!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latin typeface="Futura"/>
              </a:rPr>
              <a:t>Si </a:t>
            </a:r>
            <a:r>
              <a:rPr lang="pt-BR" sz="1200" dirty="0" err="1" smtClean="0">
                <a:latin typeface="Futura"/>
              </a:rPr>
              <a:t>el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hombre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supiera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el</a:t>
            </a:r>
            <a:r>
              <a:rPr lang="pt-BR" sz="1200" dirty="0" smtClean="0">
                <a:latin typeface="Futura"/>
              </a:rPr>
              <a:t> valor que </a:t>
            </a:r>
            <a:r>
              <a:rPr lang="pt-BR" sz="1200" dirty="0" err="1" smtClean="0">
                <a:latin typeface="Futura"/>
              </a:rPr>
              <a:t>tiene</a:t>
            </a:r>
            <a:r>
              <a:rPr lang="pt-BR" sz="1200" dirty="0" smtClean="0">
                <a:latin typeface="Futura"/>
              </a:rPr>
              <a:t>, ¿realmente la </a:t>
            </a:r>
            <a:r>
              <a:rPr lang="pt-BR" sz="1200" dirty="0" err="1" smtClean="0">
                <a:latin typeface="Futura"/>
              </a:rPr>
              <a:t>mujer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andaría</a:t>
            </a:r>
            <a:r>
              <a:rPr lang="pt-BR" sz="1200" dirty="0" smtClean="0">
                <a:latin typeface="Futura"/>
              </a:rPr>
              <a:t> a </a:t>
            </a:r>
            <a:r>
              <a:rPr lang="pt-BR" sz="1200" dirty="0" err="1" smtClean="0">
                <a:latin typeface="Futura"/>
              </a:rPr>
              <a:t>cuatro</a:t>
            </a:r>
            <a:r>
              <a:rPr lang="pt-BR" sz="1200" dirty="0" smtClean="0">
                <a:latin typeface="Futura"/>
              </a:rPr>
              <a:t> patas en </a:t>
            </a:r>
            <a:r>
              <a:rPr lang="pt-BR" sz="1200" dirty="0" err="1" smtClean="0">
                <a:latin typeface="Futura"/>
              </a:rPr>
              <a:t>su</a:t>
            </a:r>
            <a:r>
              <a:rPr lang="pt-BR" sz="1200" dirty="0" smtClean="0">
                <a:latin typeface="Futura"/>
              </a:rPr>
              <a:t> </a:t>
            </a:r>
            <a:r>
              <a:rPr lang="pt-BR" sz="1200" dirty="0" err="1" smtClean="0">
                <a:latin typeface="Futura"/>
              </a:rPr>
              <a:t>búsqueda</a:t>
            </a:r>
            <a:r>
              <a:rPr lang="pt-BR" sz="1200" dirty="0" smtClean="0">
                <a:latin typeface="Futura"/>
              </a:rPr>
              <a:t>?</a:t>
            </a:r>
          </a:p>
          <a:p>
            <a:endParaRPr lang="pt-BR" dirty="0" smtClean="0"/>
          </a:p>
          <a:p>
            <a:r>
              <a:rPr lang="pt-BR" dirty="0" smtClean="0"/>
              <a:t>Si te parece </a:t>
            </a:r>
            <a:r>
              <a:rPr lang="pt-BR" dirty="0" err="1" smtClean="0"/>
              <a:t>mejor</a:t>
            </a:r>
            <a:r>
              <a:rPr lang="pt-BR" dirty="0" smtClean="0"/>
              <a:t> una </a:t>
            </a:r>
            <a:r>
              <a:rPr lang="pt-BR" dirty="0" err="1" smtClean="0"/>
              <a:t>práctica</a:t>
            </a:r>
            <a:r>
              <a:rPr lang="pt-BR" dirty="0" smtClean="0"/>
              <a:t> audiovisual, utiliza </a:t>
            </a:r>
            <a:r>
              <a:rPr lang="pt-BR" dirty="0" err="1" smtClean="0"/>
              <a:t>el</a:t>
            </a:r>
            <a:r>
              <a:rPr lang="pt-BR" dirty="0" smtClean="0"/>
              <a:t> </a:t>
            </a:r>
            <a:r>
              <a:rPr lang="pt-BR" dirty="0" err="1" smtClean="0"/>
              <a:t>video</a:t>
            </a:r>
            <a:r>
              <a:rPr lang="pt-BR" dirty="0" smtClean="0"/>
              <a:t> </a:t>
            </a:r>
            <a:r>
              <a:rPr lang="pt-BR" dirty="0" err="1" smtClean="0"/>
              <a:t>disponible</a:t>
            </a:r>
            <a:r>
              <a:rPr lang="pt-BR" baseline="0" dirty="0" smtClean="0"/>
              <a:t> en esta página:</a:t>
            </a:r>
            <a:endParaRPr lang="pt-BR" dirty="0" smtClean="0"/>
          </a:p>
          <a:p>
            <a:r>
              <a:rPr lang="pt-BR" dirty="0" smtClean="0"/>
              <a:t>http://educacion.practicopedia.lainformacion.com/lengua-y-literatura/como-utilizar-los-signos-de-puntuacion-2620</a:t>
            </a:r>
          </a:p>
          <a:p>
            <a:r>
              <a:rPr lang="pt-BR" dirty="0" smtClean="0"/>
              <a:t>para </a:t>
            </a:r>
            <a:r>
              <a:rPr lang="pt-BR" dirty="0" err="1" smtClean="0"/>
              <a:t>proponer</a:t>
            </a:r>
            <a:r>
              <a:rPr lang="pt-BR" dirty="0" smtClean="0"/>
              <a:t> una </a:t>
            </a:r>
            <a:r>
              <a:rPr lang="pt-BR" dirty="0" err="1" smtClean="0"/>
              <a:t>práctica</a:t>
            </a:r>
            <a:r>
              <a:rPr lang="pt-BR" dirty="0" smtClean="0"/>
              <a:t>.</a:t>
            </a:r>
          </a:p>
          <a:p>
            <a:r>
              <a:rPr lang="pt-BR" dirty="0" err="1" smtClean="0"/>
              <a:t>Muestra</a:t>
            </a:r>
            <a:r>
              <a:rPr lang="pt-BR" dirty="0" smtClean="0"/>
              <a:t> la carta </a:t>
            </a:r>
            <a:r>
              <a:rPr lang="pt-BR" dirty="0" err="1" smtClean="0"/>
              <a:t>sin</a:t>
            </a:r>
            <a:r>
              <a:rPr lang="pt-BR" dirty="0" smtClean="0"/>
              <a:t> </a:t>
            </a:r>
            <a:r>
              <a:rPr lang="pt-BR" dirty="0" err="1" smtClean="0"/>
              <a:t>puntuación</a:t>
            </a:r>
            <a:r>
              <a:rPr lang="pt-BR" baseline="0" dirty="0" smtClean="0"/>
              <a:t> y, antes de seguir </a:t>
            </a:r>
            <a:r>
              <a:rPr lang="pt-BR" baseline="0" dirty="0" err="1" smtClean="0"/>
              <a:t>con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el</a:t>
            </a:r>
            <a:r>
              <a:rPr lang="pt-BR" baseline="0" dirty="0" smtClean="0"/>
              <a:t> </a:t>
            </a:r>
            <a:r>
              <a:rPr lang="pt-BR" baseline="0" dirty="0" err="1" smtClean="0"/>
              <a:t>video</a:t>
            </a:r>
            <a:r>
              <a:rPr lang="pt-BR" baseline="0" dirty="0" smtClean="0"/>
              <a:t>, </a:t>
            </a:r>
            <a:r>
              <a:rPr lang="pt-BR" baseline="0" dirty="0" err="1" smtClean="0"/>
              <a:t>pide</a:t>
            </a:r>
            <a:r>
              <a:rPr lang="pt-BR" baseline="0" dirty="0" smtClean="0"/>
              <a:t> a </a:t>
            </a:r>
            <a:r>
              <a:rPr lang="pt-BR" baseline="0" dirty="0" err="1" smtClean="0"/>
              <a:t>los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alumnos</a:t>
            </a:r>
            <a:r>
              <a:rPr lang="pt-BR" baseline="0" dirty="0" smtClean="0"/>
              <a:t> que </a:t>
            </a:r>
            <a:r>
              <a:rPr lang="pt-BR" baseline="0" dirty="0" err="1" smtClean="0"/>
              <a:t>inserten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los</a:t>
            </a:r>
            <a:r>
              <a:rPr lang="pt-BR" baseline="0" dirty="0" smtClean="0"/>
              <a:t> signos. </a:t>
            </a:r>
            <a:r>
              <a:rPr lang="pt-BR" baseline="0" dirty="0" err="1" smtClean="0"/>
              <a:t>Luego</a:t>
            </a:r>
            <a:r>
              <a:rPr lang="pt-BR" baseline="0" dirty="0" smtClean="0"/>
              <a:t>, </a:t>
            </a:r>
            <a:r>
              <a:rPr lang="pt-BR" baseline="0" dirty="0" err="1" smtClean="0"/>
              <a:t>sigue</a:t>
            </a:r>
            <a:r>
              <a:rPr lang="pt-BR" baseline="0" dirty="0" smtClean="0"/>
              <a:t> </a:t>
            </a:r>
            <a:r>
              <a:rPr lang="pt-BR" baseline="0" dirty="0" err="1" smtClean="0"/>
              <a:t>con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el</a:t>
            </a:r>
            <a:r>
              <a:rPr lang="pt-BR" baseline="0" dirty="0" smtClean="0"/>
              <a:t> visionado para que </a:t>
            </a:r>
            <a:r>
              <a:rPr lang="pt-BR" baseline="0" dirty="0" err="1" smtClean="0"/>
              <a:t>comprueben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sus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respuestas</a:t>
            </a:r>
            <a:r>
              <a:rPr lang="pt-BR" baseline="0" dirty="0" smtClean="0"/>
              <a:t>.</a:t>
            </a:r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11CA67-E9A1-432E-BBE1-8B40723DC033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307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61D550-44FC-4860-99C1-42890705A5DA}" type="slidenum">
              <a:rPr lang="pt-BR" smtClean="0"/>
              <a:pPr/>
              <a:t>21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17273009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s-ES" dirty="0" smtClean="0">
                <a:ea typeface="Geneva" pitchFamily="124" charset="-128"/>
              </a:rPr>
              <a:t>Propón a los alumnos una competición. Habrá dos grupos.</a:t>
            </a:r>
          </a:p>
          <a:p>
            <a:r>
              <a:rPr lang="es-ES" dirty="0" smtClean="0">
                <a:ea typeface="Geneva" pitchFamily="124" charset="-128"/>
              </a:rPr>
              <a:t>Cada grupo escribirá en una hoja frases sin signos de puntuación para que el otro grupo complete.</a:t>
            </a:r>
          </a:p>
          <a:p>
            <a:endParaRPr lang="es-ES" dirty="0" smtClean="0">
              <a:ea typeface="Geneva" pitchFamily="124" charset="-128"/>
            </a:endParaRPr>
          </a:p>
          <a:p>
            <a:r>
              <a:rPr lang="es-ES" dirty="0" smtClean="0">
                <a:ea typeface="Geneva" pitchFamily="124" charset="-128"/>
              </a:rPr>
              <a:t>Determina cuánto tiempo tienen para esta etapa y si pueden consultar sus libros, diccionario o notas.</a:t>
            </a:r>
          </a:p>
          <a:p>
            <a:endParaRPr lang="es-ES" dirty="0" smtClean="0">
              <a:ea typeface="Geneva" pitchFamily="124" charset="-128"/>
            </a:endParaRPr>
          </a:p>
          <a:p>
            <a:r>
              <a:rPr lang="es-ES" dirty="0" smtClean="0">
                <a:ea typeface="Geneva" pitchFamily="124" charset="-128"/>
              </a:rPr>
              <a:t>Cambian las hojas entre los grupos para la corrección y luego otra vez para la validación de los puntos.</a:t>
            </a: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97E775-B67E-4200-961D-DA5C4CA126CF}" type="slidenum">
              <a:rPr lang="pt-BR" smtClean="0"/>
              <a:pPr/>
              <a:t>22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22070806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_tradnl" smtClean="0">
              <a:ea typeface="Geneva" pitchFamily="124" charset="-128"/>
            </a:endParaRPr>
          </a:p>
        </p:txBody>
      </p:sp>
      <p:sp>
        <p:nvSpPr>
          <p:cNvPr id="327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B083B60-0CF7-4A40-8B27-24C8B0FB41C4}" type="slidenum">
              <a:rPr lang="pt-BR" smtClean="0"/>
              <a:pPr/>
              <a:t>23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xmlns="" val="833980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2BC68-85D9-4C06-A722-D00AFFC2AD38}" type="datetimeFigureOut">
              <a:rPr lang="pt-BR"/>
              <a:pPr>
                <a:defRPr/>
              </a:pPr>
              <a:t>05/05/2014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552C4-3392-4F60-B333-86AC387BEFF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D7A37-9488-4F8D-BADC-C2E0FF38C886}" type="datetimeFigureOut">
              <a:rPr lang="pt-BR"/>
              <a:pPr>
                <a:defRPr/>
              </a:pPr>
              <a:t>05/05/2014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E2202-9139-4C2B-8B81-C12D1D9FD99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BF51D-0B4D-4E19-9C35-74FED07EE01C}" type="datetimeFigureOut">
              <a:rPr lang="pt-BR"/>
              <a:pPr>
                <a:defRPr/>
              </a:pPr>
              <a:t>05/05/2014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33B27-E750-4594-A36C-E5675BEFD9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2A211-7094-447D-9481-60C0E1E53739}" type="datetimeFigureOut">
              <a:rPr lang="pt-BR"/>
              <a:pPr>
                <a:defRPr/>
              </a:pPr>
              <a:t>05/05/2014</a:t>
            </a:fld>
            <a:endParaRPr lang="pt-BR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5827E-1C0C-4889-9D64-A8AD1B98CE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8EF4E-842D-4611-B0DF-9CD2ABE93EA1}" type="datetimeFigureOut">
              <a:rPr lang="pt-BR"/>
              <a:pPr>
                <a:defRPr/>
              </a:pPr>
              <a:t>05/05/2014</a:t>
            </a:fld>
            <a:endParaRPr lang="pt-BR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4868B-0E0B-4C06-B1D7-01A2BC056A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9E050-2595-46C2-9A76-F44B374E0731}" type="datetimeFigureOut">
              <a:rPr lang="pt-BR"/>
              <a:pPr>
                <a:defRPr/>
              </a:pPr>
              <a:t>05/05/2014</a:t>
            </a:fld>
            <a:endParaRPr lang="pt-BR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C6B62-32D9-47FF-B819-E8374E12749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8222E-4AE8-4DA2-8DAE-140589F8DCC5}" type="datetimeFigureOut">
              <a:rPr lang="pt-BR"/>
              <a:pPr>
                <a:defRPr/>
              </a:pPr>
              <a:t>05/05/2014</a:t>
            </a:fld>
            <a:endParaRPr lang="pt-BR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C882F-3C46-4DE2-BB8B-DE0647EDD9A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BD478-F5DD-43EB-8422-B93AD4DDEF36}" type="datetimeFigureOut">
              <a:rPr lang="pt-BR"/>
              <a:pPr>
                <a:defRPr/>
              </a:pPr>
              <a:t>05/05/2014</a:t>
            </a:fld>
            <a:endParaRPr lang="pt-BR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77049-F7D7-43C3-920F-7CB78EFA7BB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4B3BC-22D7-4AE6-B046-88D4A98B7AAD}" type="datetimeFigureOut">
              <a:rPr lang="pt-BR"/>
              <a:pPr>
                <a:defRPr/>
              </a:pPr>
              <a:t>05/05/2014</a:t>
            </a:fld>
            <a:endParaRPr lang="pt-BR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7D44C-30B0-476C-B8E0-44C96914086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B83EF-EBBC-43FC-81DC-B3DE98A66BA5}" type="datetimeFigureOut">
              <a:rPr lang="pt-BR"/>
              <a:pPr>
                <a:defRPr/>
              </a:pPr>
              <a:t>05/05/2014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4A6E7-E443-46BE-A793-A3A240A92B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E6C38-3EC2-4BAA-93BB-A3B2F516A851}" type="datetimeFigureOut">
              <a:rPr lang="pt-BR"/>
              <a:pPr>
                <a:defRPr/>
              </a:pPr>
              <a:t>05/05/2014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1D578-FD1B-4098-B308-0311AE61A44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 para editar título</a:t>
            </a:r>
            <a:endParaRPr lang="es-ES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Haga clic para modificar el estilo de texto del patrón</a:t>
            </a:r>
          </a:p>
          <a:p>
            <a:pPr lvl="1"/>
            <a:r>
              <a:rPr lang="pt-BR" smtClean="0"/>
              <a:t>Segundo nivel</a:t>
            </a:r>
          </a:p>
          <a:p>
            <a:pPr lvl="2"/>
            <a:r>
              <a:rPr lang="pt-BR" smtClean="0"/>
              <a:t>Tercer nivel</a:t>
            </a:r>
          </a:p>
          <a:p>
            <a:pPr lvl="3"/>
            <a:r>
              <a:rPr lang="pt-BR" smtClean="0"/>
              <a:t>Cuarto nivel</a:t>
            </a:r>
          </a:p>
          <a:p>
            <a:pPr lvl="4"/>
            <a:r>
              <a:rPr lang="pt-BR" smtClean="0"/>
              <a:t>Quinto nivel</a:t>
            </a:r>
            <a:endParaRPr lang="es-ES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9513E66-66F9-43EA-B900-564CEE27C45E}" type="datetimeFigureOut">
              <a:rPr lang="pt-BR"/>
              <a:pPr>
                <a:defRPr/>
              </a:pPr>
              <a:t>05/05/2014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Geneva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69E2D72-7956-4B80-A28B-C1D80910C32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031" name="Imagen 6" descr="PPT_Boletin santillana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12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lpais.com/elpais/portada_america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1029" name="CaixaDeTexto 3"/>
          <p:cNvSpPr txBox="1">
            <a:spLocks noChangeArrowheads="1"/>
          </p:cNvSpPr>
          <p:nvPr/>
        </p:nvSpPr>
        <p:spPr bwMode="auto">
          <a:xfrm>
            <a:off x="539552" y="2348880"/>
            <a:ext cx="80010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500" b="1" dirty="0" smtClean="0">
                <a:solidFill>
                  <a:srgbClr val="E60049"/>
                </a:solidFill>
                <a:latin typeface="Futura" charset="0"/>
              </a:rPr>
              <a:t>SIGNOS DE PUNTUACIÓN</a:t>
            </a:r>
            <a:endParaRPr lang="pt-BR" sz="2000" b="1" dirty="0">
              <a:solidFill>
                <a:srgbClr val="E60049"/>
              </a:solidFill>
              <a:latin typeface="Futur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aixaDeTexto 6"/>
          <p:cNvSpPr txBox="1">
            <a:spLocks noChangeArrowheads="1"/>
          </p:cNvSpPr>
          <p:nvPr/>
        </p:nvSpPr>
        <p:spPr bwMode="auto">
          <a:xfrm>
            <a:off x="71438" y="4262438"/>
            <a:ext cx="714375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6" name="CaixaDeTexto 6"/>
          <p:cNvSpPr txBox="1">
            <a:spLocks noChangeArrowheads="1"/>
          </p:cNvSpPr>
          <p:nvPr/>
        </p:nvSpPr>
        <p:spPr bwMode="auto">
          <a:xfrm>
            <a:off x="642938" y="3889375"/>
            <a:ext cx="714375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O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7" name="CaixaDeTexto 6"/>
          <p:cNvSpPr txBox="1">
            <a:spLocks noChangeArrowheads="1"/>
          </p:cNvSpPr>
          <p:nvPr/>
        </p:nvSpPr>
        <p:spPr bwMode="auto">
          <a:xfrm>
            <a:off x="1214438" y="3389313"/>
            <a:ext cx="78581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8" name="CaixaDeTexto 6"/>
          <p:cNvSpPr txBox="1">
            <a:spLocks noChangeArrowheads="1"/>
          </p:cNvSpPr>
          <p:nvPr/>
        </p:nvSpPr>
        <p:spPr bwMode="auto">
          <a:xfrm>
            <a:off x="1785938" y="2889250"/>
            <a:ext cx="714375" cy="1016000"/>
          </a:xfrm>
          <a:prstGeom prst="rect">
            <a:avLst/>
          </a:prstGeom>
          <a:solidFill>
            <a:srgbClr val="FF9900">
              <a:alpha val="37646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T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0" name="CaixaDeTexto 6"/>
          <p:cNvSpPr txBox="1">
            <a:spLocks noChangeArrowheads="1"/>
          </p:cNvSpPr>
          <p:nvPr/>
        </p:nvSpPr>
        <p:spPr bwMode="auto">
          <a:xfrm>
            <a:off x="2286000" y="2389188"/>
            <a:ext cx="642938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E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1" name="CaixaDeTexto 6"/>
          <p:cNvSpPr txBox="1">
            <a:spLocks noChangeArrowheads="1"/>
          </p:cNvSpPr>
          <p:nvPr/>
        </p:nvSpPr>
        <p:spPr bwMode="auto">
          <a:xfrm>
            <a:off x="2786063" y="1889125"/>
            <a:ext cx="642937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X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2" name="CaixaDeTexto 6"/>
          <p:cNvSpPr txBox="1">
            <a:spLocks noChangeArrowheads="1"/>
          </p:cNvSpPr>
          <p:nvPr/>
        </p:nvSpPr>
        <p:spPr bwMode="auto">
          <a:xfrm>
            <a:off x="3143250" y="1333500"/>
            <a:ext cx="714375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T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3" name="CaixaDeTexto 6"/>
          <p:cNvSpPr txBox="1">
            <a:spLocks noChangeArrowheads="1"/>
          </p:cNvSpPr>
          <p:nvPr/>
        </p:nvSpPr>
        <p:spPr bwMode="auto">
          <a:xfrm>
            <a:off x="3571875" y="976313"/>
            <a:ext cx="642938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U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4" name="CaixaDeTexto 6"/>
          <p:cNvSpPr txBox="1">
            <a:spLocks noChangeArrowheads="1"/>
          </p:cNvSpPr>
          <p:nvPr/>
        </p:nvSpPr>
        <p:spPr bwMode="auto">
          <a:xfrm>
            <a:off x="4000500" y="476250"/>
            <a:ext cx="714375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A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5" name="CaixaDeTexto 6"/>
          <p:cNvSpPr txBox="1">
            <a:spLocks noChangeArrowheads="1"/>
          </p:cNvSpPr>
          <p:nvPr/>
        </p:nvSpPr>
        <p:spPr bwMode="auto">
          <a:xfrm>
            <a:off x="4572000" y="762000"/>
            <a:ext cx="642938" cy="1016000"/>
          </a:xfrm>
          <a:prstGeom prst="rect">
            <a:avLst/>
          </a:prstGeom>
          <a:solidFill>
            <a:srgbClr val="FFC000">
              <a:alpha val="38039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L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6" name="CaixaDeTexto 6"/>
          <p:cNvSpPr txBox="1">
            <a:spLocks noChangeArrowheads="1"/>
          </p:cNvSpPr>
          <p:nvPr/>
        </p:nvSpPr>
        <p:spPr bwMode="auto">
          <a:xfrm>
            <a:off x="5143500" y="1262063"/>
            <a:ext cx="642938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7" name="CaixaDeTexto 6"/>
          <p:cNvSpPr txBox="1">
            <a:spLocks noChangeArrowheads="1"/>
          </p:cNvSpPr>
          <p:nvPr/>
        </p:nvSpPr>
        <p:spPr bwMode="auto">
          <a:xfrm>
            <a:off x="5572125" y="1833563"/>
            <a:ext cx="714375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Z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8" name="CaixaDeTexto 6"/>
          <p:cNvSpPr txBox="1">
            <a:spLocks noChangeArrowheads="1"/>
          </p:cNvSpPr>
          <p:nvPr/>
        </p:nvSpPr>
        <p:spPr bwMode="auto">
          <a:xfrm>
            <a:off x="6072188" y="2405063"/>
            <a:ext cx="642937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A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39" name="CaixaDeTexto 6"/>
          <p:cNvSpPr txBox="1">
            <a:spLocks noChangeArrowheads="1"/>
          </p:cNvSpPr>
          <p:nvPr/>
        </p:nvSpPr>
        <p:spPr bwMode="auto">
          <a:xfrm>
            <a:off x="6643688" y="2833688"/>
            <a:ext cx="78581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40" name="CaixaDeTexto 6"/>
          <p:cNvSpPr txBox="1">
            <a:spLocks noChangeArrowheads="1"/>
          </p:cNvSpPr>
          <p:nvPr/>
        </p:nvSpPr>
        <p:spPr bwMode="auto">
          <a:xfrm>
            <a:off x="7215188" y="3333750"/>
            <a:ext cx="642937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41" name="CaixaDeTexto 6"/>
          <p:cNvSpPr txBox="1">
            <a:spLocks noChangeArrowheads="1"/>
          </p:cNvSpPr>
          <p:nvPr/>
        </p:nvSpPr>
        <p:spPr bwMode="auto">
          <a:xfrm>
            <a:off x="7643813" y="3762375"/>
            <a:ext cx="714375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O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42" name="CaixaDeTexto 6"/>
          <p:cNvSpPr txBox="1">
            <a:spLocks noChangeArrowheads="1"/>
          </p:cNvSpPr>
          <p:nvPr/>
        </p:nvSpPr>
        <p:spPr bwMode="auto">
          <a:xfrm>
            <a:off x="8143875" y="4191000"/>
            <a:ext cx="785813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allAtOnce" animBg="1"/>
      <p:bldP spid="26" grpId="0" build="allAtOnce" animBg="1"/>
      <p:bldP spid="27" grpId="0" build="allAtOnce" animBg="1"/>
      <p:bldP spid="28" grpId="0" build="allAtOnce" animBg="1"/>
      <p:bldP spid="30" grpId="0" build="allAtOnce" animBg="1"/>
      <p:bldP spid="31" grpId="0" build="allAtOnce" animBg="1"/>
      <p:bldP spid="32" grpId="0" build="allAtOnce" animBg="1"/>
      <p:bldP spid="33" grpId="0" build="allAtOnce" animBg="1"/>
      <p:bldP spid="34" grpId="0" build="allAtOnce" animBg="1"/>
      <p:bldP spid="35" grpId="0" build="allAtOnce" animBg="1"/>
      <p:bldP spid="36" grpId="0" build="allAtOnce" animBg="1"/>
      <p:bldP spid="37" grpId="0" build="allAtOnce" animBg="1"/>
      <p:bldP spid="38" grpId="0" build="allAtOnce" animBg="1"/>
      <p:bldP spid="39" grpId="0" build="allAtOnce" animBg="1"/>
      <p:bldP spid="40" grpId="0" build="allAtOnce" animBg="1"/>
      <p:bldP spid="41" grpId="0" build="allAtOnce" animBg="1"/>
      <p:bldP spid="42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>
              <a:latin typeface="Futura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80728"/>
            <a:ext cx="804862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>
              <a:latin typeface="Futura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696"/>
            <a:ext cx="916305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1067236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6"/>
          <p:cNvSpPr>
            <a:spLocks noChangeArrowheads="1"/>
          </p:cNvSpPr>
          <p:nvPr/>
        </p:nvSpPr>
        <p:spPr bwMode="auto">
          <a:xfrm>
            <a:off x="0" y="-747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8" name="CaixaDeTexto 6"/>
          <p:cNvSpPr txBox="1">
            <a:spLocks noChangeArrowheads="1"/>
          </p:cNvSpPr>
          <p:nvPr/>
        </p:nvSpPr>
        <p:spPr bwMode="auto">
          <a:xfrm>
            <a:off x="71438" y="4824413"/>
            <a:ext cx="1214437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E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9" name="CaixaDeTexto 6"/>
          <p:cNvSpPr txBox="1">
            <a:spLocks noChangeArrowheads="1"/>
          </p:cNvSpPr>
          <p:nvPr/>
        </p:nvSpPr>
        <p:spPr bwMode="auto">
          <a:xfrm>
            <a:off x="928688" y="4522788"/>
            <a:ext cx="1071562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X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0" name="CaixaDeTexto 6"/>
          <p:cNvSpPr txBox="1">
            <a:spLocks noChangeArrowheads="1"/>
          </p:cNvSpPr>
          <p:nvPr/>
        </p:nvSpPr>
        <p:spPr bwMode="auto">
          <a:xfrm>
            <a:off x="1714500" y="4165600"/>
            <a:ext cx="1071563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P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2500313" y="3752850"/>
            <a:ext cx="1071562" cy="1016000"/>
          </a:xfrm>
          <a:prstGeom prst="rect">
            <a:avLst/>
          </a:prstGeom>
          <a:solidFill>
            <a:srgbClr val="FF9900">
              <a:alpha val="37646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L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2" name="CaixaDeTexto 6"/>
          <p:cNvSpPr txBox="1">
            <a:spLocks noChangeArrowheads="1"/>
          </p:cNvSpPr>
          <p:nvPr/>
        </p:nvSpPr>
        <p:spPr bwMode="auto">
          <a:xfrm>
            <a:off x="3214688" y="3308350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3" name="CaixaDeTexto 6"/>
          <p:cNvSpPr txBox="1">
            <a:spLocks noChangeArrowheads="1"/>
          </p:cNvSpPr>
          <p:nvPr/>
        </p:nvSpPr>
        <p:spPr bwMode="auto">
          <a:xfrm>
            <a:off x="4000500" y="2879725"/>
            <a:ext cx="1071563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4" name="CaixaDeTexto 6"/>
          <p:cNvSpPr txBox="1">
            <a:spLocks noChangeArrowheads="1"/>
          </p:cNvSpPr>
          <p:nvPr/>
        </p:nvSpPr>
        <p:spPr bwMode="auto">
          <a:xfrm>
            <a:off x="4786313" y="2466975"/>
            <a:ext cx="1071562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A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5" name="CaixaDeTexto 6"/>
          <p:cNvSpPr txBox="1">
            <a:spLocks noChangeArrowheads="1"/>
          </p:cNvSpPr>
          <p:nvPr/>
        </p:nvSpPr>
        <p:spPr bwMode="auto">
          <a:xfrm>
            <a:off x="5572125" y="2109788"/>
            <a:ext cx="1071563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6" name="CaixaDeTexto 6"/>
          <p:cNvSpPr txBox="1">
            <a:spLocks noChangeArrowheads="1"/>
          </p:cNvSpPr>
          <p:nvPr/>
        </p:nvSpPr>
        <p:spPr bwMode="auto">
          <a:xfrm>
            <a:off x="6357938" y="1681163"/>
            <a:ext cx="107156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7" name="CaixaDeTexto 6"/>
          <p:cNvSpPr txBox="1">
            <a:spLocks noChangeArrowheads="1"/>
          </p:cNvSpPr>
          <p:nvPr/>
        </p:nvSpPr>
        <p:spPr bwMode="auto">
          <a:xfrm>
            <a:off x="7143750" y="1323975"/>
            <a:ext cx="1071563" cy="1016000"/>
          </a:xfrm>
          <a:prstGeom prst="rect">
            <a:avLst/>
          </a:prstGeom>
          <a:solidFill>
            <a:srgbClr val="FFC000">
              <a:alpha val="38039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Ó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8" name="CaixaDeTexto 6"/>
          <p:cNvSpPr txBox="1">
            <a:spLocks noChangeArrowheads="1"/>
          </p:cNvSpPr>
          <p:nvPr/>
        </p:nvSpPr>
        <p:spPr bwMode="auto">
          <a:xfrm>
            <a:off x="7929563" y="950913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  <p:bldP spid="10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  <p:bldP spid="16" grpId="0" build="allAtOnce" animBg="1"/>
      <p:bldP spid="17" grpId="0" build="allAtOnce" animBg="1"/>
      <p:bldP spid="18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12293" name="CaixaDeTexto 3"/>
          <p:cNvSpPr txBox="1">
            <a:spLocks noChangeArrowheads="1"/>
          </p:cNvSpPr>
          <p:nvPr/>
        </p:nvSpPr>
        <p:spPr bwMode="auto">
          <a:xfrm>
            <a:off x="250825" y="404813"/>
            <a:ext cx="8642350" cy="2785378"/>
          </a:xfrm>
          <a:prstGeom prst="rect">
            <a:avLst/>
          </a:prstGeom>
          <a:noFill/>
          <a:ln w="28575">
            <a:solidFill>
              <a:srgbClr val="E6004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35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Signos de </a:t>
            </a:r>
            <a:r>
              <a:rPr lang="pt-BR" sz="3500" b="1" dirty="0" err="1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puntuación</a:t>
            </a:r>
            <a:endParaRPr lang="pt-BR" sz="3500" b="1" dirty="0" smtClean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  <a:p>
            <a:pPr algn="ctr" eaLnBrk="1" hangingPunct="1">
              <a:defRPr/>
            </a:pPr>
            <a:endParaRPr lang="pt-BR" sz="35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  <a:p>
            <a:pPr eaLnBrk="1" hangingPunct="1">
              <a:defRPr/>
            </a:pPr>
            <a:r>
              <a:rPr lang="es-ES" sz="3500" b="1" dirty="0" smtClean="0">
                <a:latin typeface="Futura"/>
              </a:rPr>
              <a:t>Son signos ortográficos que indican: pausa en la oración, el modo en que la oración debe ser entendida, etc.</a:t>
            </a:r>
            <a:endParaRPr lang="pt-BR" sz="35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4.bp.blogspot.com/_pnN4pakJK10/TJt88FHmPcI/AAAAAAAABSg/oxq_ECJ3h2g/s640/sign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8208912" cy="55615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6149" name="CaixaDeTexto 8"/>
          <p:cNvSpPr txBox="1">
            <a:spLocks noChangeArrowheads="1"/>
          </p:cNvSpPr>
          <p:nvPr/>
        </p:nvSpPr>
        <p:spPr bwMode="auto">
          <a:xfrm>
            <a:off x="1116013" y="188913"/>
            <a:ext cx="6624637" cy="5540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Signos de puntuación – punto (.)</a:t>
            </a:r>
            <a:endParaRPr lang="es-ES_tradnl" sz="30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1340768"/>
            <a:ext cx="8496944" cy="38625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latin typeface="Futura"/>
              </a:rPr>
              <a:t>1. </a:t>
            </a:r>
            <a:r>
              <a:rPr lang="es-ES" sz="3000" b="1" u="sng" dirty="0" smtClean="0">
                <a:latin typeface="Futura"/>
              </a:rPr>
              <a:t>Punto final</a:t>
            </a:r>
            <a:r>
              <a:rPr lang="es-ES" sz="3000" b="1" dirty="0" smtClean="0">
                <a:latin typeface="Futura"/>
              </a:rPr>
              <a:t> </a:t>
            </a:r>
            <a:r>
              <a:rPr lang="es-ES" sz="3000" b="1" dirty="0" smtClean="0">
                <a:latin typeface="Futura"/>
              </a:rPr>
              <a:t>– </a:t>
            </a:r>
            <a:r>
              <a:rPr lang="es-ES" sz="3000" b="1" dirty="0" smtClean="0">
                <a:latin typeface="Futura"/>
              </a:rPr>
              <a:t>Señala el final de una oración.</a:t>
            </a:r>
          </a:p>
          <a:p>
            <a:r>
              <a:rPr lang="es-ES" sz="3000" b="1" dirty="0" smtClean="0">
                <a:latin typeface="Futura"/>
              </a:rPr>
              <a:t>Ej.: </a:t>
            </a:r>
            <a:r>
              <a:rPr lang="es-ES" sz="3000" dirty="0" smtClean="0">
                <a:latin typeface="Futura"/>
              </a:rPr>
              <a:t>Mi madre está muy feliz</a:t>
            </a:r>
            <a:r>
              <a:rPr lang="es-ES" sz="3000" dirty="0" smtClean="0">
                <a:solidFill>
                  <a:srgbClr val="FF0000"/>
                </a:solidFill>
                <a:latin typeface="Futura"/>
              </a:rPr>
              <a:t>.</a:t>
            </a:r>
          </a:p>
          <a:p>
            <a:r>
              <a:rPr lang="es-ES" sz="3000" b="1" dirty="0" smtClean="0">
                <a:latin typeface="Futura"/>
              </a:rPr>
              <a:t>2. </a:t>
            </a:r>
            <a:r>
              <a:rPr lang="es-ES" sz="3000" b="1" u="sng" dirty="0" smtClean="0">
                <a:latin typeface="Futura"/>
              </a:rPr>
              <a:t>Punto y seguido</a:t>
            </a:r>
            <a:r>
              <a:rPr lang="es-ES" sz="3000" b="1" dirty="0" smtClean="0">
                <a:latin typeface="Futura"/>
              </a:rPr>
              <a:t> </a:t>
            </a:r>
            <a:r>
              <a:rPr lang="es-ES" sz="3000" b="1" dirty="0" smtClean="0">
                <a:latin typeface="Futura"/>
              </a:rPr>
              <a:t>– </a:t>
            </a:r>
            <a:r>
              <a:rPr lang="es-ES" sz="3000" b="1" dirty="0" smtClean="0">
                <a:latin typeface="Futura"/>
              </a:rPr>
              <a:t>Separa enunciados dentro del mismo párrafo.</a:t>
            </a:r>
          </a:p>
          <a:p>
            <a:r>
              <a:rPr lang="es-ES" sz="3000" b="1" dirty="0" smtClean="0">
                <a:latin typeface="Futura"/>
              </a:rPr>
              <a:t>Ej.: </a:t>
            </a:r>
            <a:r>
              <a:rPr lang="es-ES" sz="3000" dirty="0" smtClean="0">
                <a:latin typeface="Futura"/>
              </a:rPr>
              <a:t>Mi </a:t>
            </a:r>
            <a:r>
              <a:rPr lang="es-ES" sz="3000" dirty="0" smtClean="0">
                <a:latin typeface="Futura"/>
              </a:rPr>
              <a:t>madre está feliz</a:t>
            </a:r>
            <a:r>
              <a:rPr lang="es-ES" sz="3000" dirty="0" smtClean="0">
                <a:solidFill>
                  <a:srgbClr val="FF0000"/>
                </a:solidFill>
                <a:latin typeface="Futura"/>
              </a:rPr>
              <a:t>.</a:t>
            </a:r>
            <a:r>
              <a:rPr lang="es-ES" sz="3000" dirty="0" smtClean="0">
                <a:latin typeface="Futura"/>
              </a:rPr>
              <a:t> Hoy vamos al cine juntas.</a:t>
            </a:r>
          </a:p>
          <a:p>
            <a:r>
              <a:rPr lang="es-ES" sz="3000" b="1" dirty="0" smtClean="0">
                <a:latin typeface="Futura"/>
              </a:rPr>
              <a:t>3. </a:t>
            </a:r>
            <a:r>
              <a:rPr lang="es-ES" sz="3000" b="1" u="sng" dirty="0" smtClean="0">
                <a:latin typeface="Futura"/>
              </a:rPr>
              <a:t>Punto y aparte</a:t>
            </a:r>
            <a:r>
              <a:rPr lang="es-ES" sz="3000" b="1" dirty="0" smtClean="0">
                <a:latin typeface="Futura"/>
              </a:rPr>
              <a:t> – Separa oraciones de párrafos diferentes. </a:t>
            </a:r>
            <a:r>
              <a:rPr lang="es-ES" sz="3500" b="1" dirty="0" smtClean="0">
                <a:latin typeface="Futura"/>
              </a:rPr>
              <a:t> </a:t>
            </a:r>
            <a:endParaRPr lang="pt-BR" sz="3500" b="1" dirty="0">
              <a:latin typeface="Futur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6149" name="CaixaDeTexto 8"/>
          <p:cNvSpPr txBox="1">
            <a:spLocks noChangeArrowheads="1"/>
          </p:cNvSpPr>
          <p:nvPr/>
        </p:nvSpPr>
        <p:spPr bwMode="auto">
          <a:xfrm>
            <a:off x="395536" y="188913"/>
            <a:ext cx="8424936" cy="7848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Signos de puntuación – la coma </a:t>
            </a:r>
            <a:r>
              <a:rPr lang="es-ES_tradnl" sz="45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(,)</a:t>
            </a:r>
            <a:endParaRPr lang="es-ES_tradnl" sz="45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1124744"/>
            <a:ext cx="8496944" cy="355481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latin typeface="Futura"/>
              </a:rPr>
              <a:t>4. </a:t>
            </a:r>
            <a:r>
              <a:rPr lang="es-ES" sz="3200" b="1" u="sng" dirty="0" smtClean="0">
                <a:latin typeface="Futura"/>
              </a:rPr>
              <a:t>Coma</a:t>
            </a:r>
            <a:r>
              <a:rPr lang="es-ES" sz="3200" b="1" dirty="0" smtClean="0">
                <a:latin typeface="Futura"/>
              </a:rPr>
              <a:t> </a:t>
            </a:r>
            <a:r>
              <a:rPr lang="es-ES" sz="3200" b="1" dirty="0" smtClean="0">
                <a:latin typeface="Futura"/>
              </a:rPr>
              <a:t>– </a:t>
            </a:r>
            <a:r>
              <a:rPr lang="es-ES" sz="3000" b="1" dirty="0" smtClean="0">
                <a:latin typeface="Futura"/>
              </a:rPr>
              <a:t>Señala </a:t>
            </a:r>
            <a:r>
              <a:rPr lang="es-ES" sz="3000" b="1" dirty="0" smtClean="0">
                <a:latin typeface="Futura"/>
              </a:rPr>
              <a:t>una pequeña pausa dentro de la oración.</a:t>
            </a:r>
          </a:p>
          <a:p>
            <a:endParaRPr lang="es-ES" sz="3000" b="1" dirty="0" smtClean="0">
              <a:latin typeface="Futura"/>
            </a:endParaRPr>
          </a:p>
          <a:p>
            <a:r>
              <a:rPr lang="es-ES" sz="3000" b="1" dirty="0" smtClean="0">
                <a:latin typeface="Futura"/>
              </a:rPr>
              <a:t>Ej.: </a:t>
            </a:r>
            <a:r>
              <a:rPr lang="es-ES" sz="3000" dirty="0" smtClean="0">
                <a:latin typeface="Futura"/>
              </a:rPr>
              <a:t>El ministro de Relaciones Exteriores del gigante asiático inicia una gira por La Habana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,</a:t>
            </a:r>
            <a:r>
              <a:rPr lang="es-ES" sz="3000" dirty="0" smtClean="0">
                <a:latin typeface="Futura"/>
              </a:rPr>
              <a:t> Caracas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,</a:t>
            </a:r>
            <a:r>
              <a:rPr lang="es-ES" sz="3000" dirty="0" smtClean="0">
                <a:latin typeface="Futura"/>
              </a:rPr>
              <a:t> Buenos Aires y Brasilia para fortalecer las relaciones políticas y económicas.</a:t>
            </a:r>
          </a:p>
          <a:p>
            <a:pPr algn="r"/>
            <a:r>
              <a:rPr lang="pt-BR" sz="1000" b="1" dirty="0" smtClean="0">
                <a:latin typeface="Futura"/>
                <a:hlinkClick r:id="rId3"/>
              </a:rPr>
              <a:t>http://elpais.com/elpais/portada_america.html</a:t>
            </a:r>
            <a:r>
              <a:rPr lang="pt-BR" sz="1000" b="1" dirty="0" smtClean="0">
                <a:latin typeface="Futura"/>
              </a:rPr>
              <a:t> </a:t>
            </a:r>
            <a:endParaRPr lang="pt-BR" sz="1000" b="1" dirty="0">
              <a:latin typeface="Futura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6149" name="CaixaDeTexto 8"/>
          <p:cNvSpPr txBox="1">
            <a:spLocks noChangeArrowheads="1"/>
          </p:cNvSpPr>
          <p:nvPr/>
        </p:nvSpPr>
        <p:spPr bwMode="auto">
          <a:xfrm>
            <a:off x="0" y="188913"/>
            <a:ext cx="9144000" cy="7848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Signos de puntuación – el punto y coma </a:t>
            </a:r>
            <a:r>
              <a:rPr lang="es-ES_tradnl" sz="45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(;)</a:t>
            </a:r>
            <a:endParaRPr lang="es-ES_tradnl" sz="45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1124744"/>
            <a:ext cx="8496944" cy="440120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3000" b="1" dirty="0" smtClean="0">
                <a:latin typeface="Futura"/>
              </a:rPr>
              <a:t>5. </a:t>
            </a:r>
            <a:r>
              <a:rPr lang="es-ES" sz="3000" b="1" u="sng" dirty="0" smtClean="0">
                <a:latin typeface="Futura"/>
              </a:rPr>
              <a:t>Punto y coma</a:t>
            </a:r>
            <a:r>
              <a:rPr lang="es-ES" sz="3000" b="1" dirty="0" smtClean="0">
                <a:latin typeface="Futura"/>
              </a:rPr>
              <a:t> </a:t>
            </a:r>
            <a:r>
              <a:rPr lang="es-ES" sz="3000" b="1" dirty="0" smtClean="0">
                <a:latin typeface="Futura"/>
              </a:rPr>
              <a:t>– </a:t>
            </a:r>
            <a:r>
              <a:rPr lang="es-ES" sz="3000" b="1" dirty="0" smtClean="0">
                <a:latin typeface="Futura"/>
              </a:rPr>
              <a:t>Indica </a:t>
            </a:r>
            <a:r>
              <a:rPr lang="es-ES" sz="3000" b="1" dirty="0" smtClean="0">
                <a:latin typeface="Futura"/>
              </a:rPr>
              <a:t>en la oración una pausa más larga que la señalada por la coma y más corta que la señalada por el punto.</a:t>
            </a:r>
          </a:p>
          <a:p>
            <a:pPr>
              <a:buFontTx/>
              <a:buChar char="-"/>
            </a:pPr>
            <a:endParaRPr lang="es-ES" sz="3000" b="1" dirty="0" smtClean="0">
              <a:latin typeface="Futura"/>
            </a:endParaRPr>
          </a:p>
          <a:p>
            <a:pPr algn="just"/>
            <a:r>
              <a:rPr lang="es-ES" sz="3000" b="1" dirty="0" smtClean="0">
                <a:latin typeface="Futura"/>
              </a:rPr>
              <a:t>Ej.: </a:t>
            </a:r>
            <a:r>
              <a:rPr lang="es-ES" sz="3000" dirty="0" smtClean="0">
                <a:latin typeface="Futura"/>
              </a:rPr>
              <a:t>Murió en México, donde soñó, y adonde transportó los sueños de </a:t>
            </a:r>
            <a:r>
              <a:rPr lang="es-ES" sz="3000" dirty="0" err="1" smtClean="0">
                <a:latin typeface="Futura"/>
              </a:rPr>
              <a:t>Aracataca</a:t>
            </a:r>
            <a:r>
              <a:rPr lang="es-ES" sz="3000" dirty="0" smtClean="0">
                <a:latin typeface="Futura"/>
              </a:rPr>
              <a:t>. Colombia vivió con él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;</a:t>
            </a:r>
            <a:r>
              <a:rPr lang="es-ES" sz="3000" dirty="0" smtClean="0">
                <a:latin typeface="Futura"/>
              </a:rPr>
              <a:t> muchas veces le declaró sus desavenencias, pero esa fue siempre su patria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;</a:t>
            </a:r>
            <a:r>
              <a:rPr lang="es-ES" sz="3000" dirty="0" smtClean="0">
                <a:latin typeface="Futura"/>
              </a:rPr>
              <a:t> se exilió alguna vez (viniendo a México)</a:t>
            </a:r>
          </a:p>
          <a:p>
            <a:pPr algn="r"/>
            <a:r>
              <a:rPr lang="es-ES" sz="1000" dirty="0" smtClean="0">
                <a:latin typeface="Futura"/>
              </a:rPr>
              <a:t>http://cultura.elpais.com/cultura/2014/04/21/actualidad/1398106806_098741.html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6149" name="CaixaDeTexto 8"/>
          <p:cNvSpPr txBox="1">
            <a:spLocks noChangeArrowheads="1"/>
          </p:cNvSpPr>
          <p:nvPr/>
        </p:nvSpPr>
        <p:spPr bwMode="auto">
          <a:xfrm>
            <a:off x="0" y="188913"/>
            <a:ext cx="9144000" cy="7848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Signos de puntuación – dos puntos</a:t>
            </a:r>
            <a:r>
              <a:rPr lang="es-ES_tradnl" sz="45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(:)</a:t>
            </a:r>
            <a:endParaRPr lang="es-ES_tradnl" sz="45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980728"/>
            <a:ext cx="8496944" cy="440120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3000" b="1" dirty="0" smtClean="0">
                <a:latin typeface="Futura"/>
              </a:rPr>
              <a:t>6. </a:t>
            </a:r>
            <a:r>
              <a:rPr lang="es-ES" sz="3000" b="1" u="sng" dirty="0" smtClean="0">
                <a:latin typeface="Futura"/>
              </a:rPr>
              <a:t>Dos puntos</a:t>
            </a:r>
            <a:r>
              <a:rPr lang="es-ES" sz="3000" b="1" dirty="0" smtClean="0">
                <a:latin typeface="Futura"/>
              </a:rPr>
              <a:t> </a:t>
            </a:r>
            <a:r>
              <a:rPr lang="es-ES" sz="3000" b="1" dirty="0" smtClean="0">
                <a:latin typeface="Futura"/>
              </a:rPr>
              <a:t>– </a:t>
            </a:r>
            <a:r>
              <a:rPr lang="es-ES" sz="3000" b="1" dirty="0" smtClean="0">
                <a:latin typeface="Futura"/>
              </a:rPr>
              <a:t>Indican </a:t>
            </a:r>
            <a:r>
              <a:rPr lang="es-ES" sz="3000" b="1" dirty="0" smtClean="0">
                <a:latin typeface="Futura"/>
              </a:rPr>
              <a:t>una pausa en el enunciado para llamar la atención del lector y poner énfasis en lo que sigue.</a:t>
            </a:r>
          </a:p>
          <a:p>
            <a:pPr algn="just">
              <a:buFontTx/>
              <a:buChar char="-"/>
            </a:pPr>
            <a:endParaRPr lang="es-ES" sz="3000" b="1" dirty="0" smtClean="0">
              <a:latin typeface="Futura"/>
            </a:endParaRPr>
          </a:p>
          <a:p>
            <a:pPr algn="just"/>
            <a:r>
              <a:rPr lang="es-ES" sz="3000" b="1" dirty="0" smtClean="0">
                <a:latin typeface="Futura"/>
              </a:rPr>
              <a:t>Ej.: </a:t>
            </a:r>
            <a:r>
              <a:rPr lang="es-ES" sz="3000" dirty="0" smtClean="0">
                <a:latin typeface="Futura"/>
              </a:rPr>
              <a:t>Peña Nieto y Santos prepararon protocolos, hicieron las guardias correspondientes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:</a:t>
            </a:r>
            <a:r>
              <a:rPr lang="es-ES" sz="3000" dirty="0" smtClean="0">
                <a:latin typeface="Futura"/>
              </a:rPr>
              <a:t> rindieron pleitesía a la creación literaria, compartieron el asombro de la multitud mexicana por la literatura del fabulador.</a:t>
            </a:r>
          </a:p>
          <a:p>
            <a:pPr algn="r"/>
            <a:r>
              <a:rPr lang="es-ES" sz="1000" dirty="0" smtClean="0">
                <a:latin typeface="Futura"/>
              </a:rPr>
              <a:t>http://cultura.elpais.com/cultura/2014/04/21/actualidad/1398106806_098741.html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6149" name="CaixaDeTexto 8"/>
          <p:cNvSpPr txBox="1">
            <a:spLocks noChangeArrowheads="1"/>
          </p:cNvSpPr>
          <p:nvPr/>
        </p:nvSpPr>
        <p:spPr bwMode="auto">
          <a:xfrm>
            <a:off x="0" y="188913"/>
            <a:ext cx="9144000" cy="7848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Signos de puntuación – puntos suspensivos</a:t>
            </a:r>
            <a:r>
              <a:rPr lang="es-ES_tradnl" sz="45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(…)</a:t>
            </a:r>
            <a:endParaRPr lang="es-ES_tradnl" sz="45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1650280"/>
            <a:ext cx="8496944" cy="393954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3000" b="1" dirty="0" smtClean="0">
                <a:latin typeface="Futura"/>
              </a:rPr>
              <a:t>7. </a:t>
            </a:r>
            <a:r>
              <a:rPr lang="es-ES" sz="3000" b="1" u="sng" dirty="0" smtClean="0">
                <a:latin typeface="Futura"/>
              </a:rPr>
              <a:t>Puntos suspensivos</a:t>
            </a:r>
            <a:r>
              <a:rPr lang="es-ES" sz="3000" b="1" dirty="0" smtClean="0">
                <a:latin typeface="Futura"/>
              </a:rPr>
              <a:t> –</a:t>
            </a:r>
            <a:r>
              <a:rPr lang="es-ES" sz="3000" b="1" dirty="0" smtClean="0">
                <a:latin typeface="Futura"/>
              </a:rPr>
              <a:t> Establecen </a:t>
            </a:r>
            <a:r>
              <a:rPr lang="es-ES" sz="3000" b="1" dirty="0" smtClean="0">
                <a:latin typeface="Futura"/>
              </a:rPr>
              <a:t>una pausa especial dentro del texto y que indica un suspenso.</a:t>
            </a:r>
          </a:p>
          <a:p>
            <a:pPr algn="just">
              <a:buFontTx/>
              <a:buChar char="-"/>
            </a:pPr>
            <a:endParaRPr lang="es-ES" sz="3000" b="1" dirty="0" smtClean="0">
              <a:latin typeface="Futura"/>
            </a:endParaRPr>
          </a:p>
          <a:p>
            <a:pPr algn="just"/>
            <a:r>
              <a:rPr lang="es-ES" sz="3000" b="1" dirty="0" smtClean="0">
                <a:latin typeface="Futura"/>
              </a:rPr>
              <a:t>Ej.: </a:t>
            </a:r>
            <a:r>
              <a:rPr lang="es-ES" sz="3000" dirty="0" smtClean="0">
                <a:latin typeface="Futura"/>
              </a:rPr>
              <a:t>Como en la vieja canción de Gardel, que él también le escuchó al cubano </a:t>
            </a:r>
            <a:r>
              <a:rPr lang="es-ES" sz="3000" dirty="0" err="1" smtClean="0">
                <a:latin typeface="Futura"/>
              </a:rPr>
              <a:t>Eliades</a:t>
            </a:r>
            <a:r>
              <a:rPr lang="es-ES" sz="3000" dirty="0" smtClean="0">
                <a:latin typeface="Futura"/>
              </a:rPr>
              <a:t> Ochoa, “sus ojos se cerraron y el mundo sigue andando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…</a:t>
            </a:r>
            <a:r>
              <a:rPr lang="es-ES" sz="3000" dirty="0" smtClean="0">
                <a:latin typeface="Futura"/>
              </a:rPr>
              <a:t>”.</a:t>
            </a:r>
          </a:p>
          <a:p>
            <a:pPr algn="r"/>
            <a:r>
              <a:rPr lang="es-ES" sz="1000" dirty="0" smtClean="0">
                <a:latin typeface="Futura"/>
              </a:rPr>
              <a:t>http://cultura.elpais.com/cultura/2014/04/21/actualidad/1398106806_098741.html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6149" name="CaixaDeTexto 8"/>
          <p:cNvSpPr txBox="1">
            <a:spLocks noChangeArrowheads="1"/>
          </p:cNvSpPr>
          <p:nvPr/>
        </p:nvSpPr>
        <p:spPr bwMode="auto">
          <a:xfrm>
            <a:off x="0" y="188913"/>
            <a:ext cx="9144000" cy="7848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Signos de puntuación – los paréntesis</a:t>
            </a:r>
            <a:r>
              <a:rPr lang="es-ES_tradnl" sz="45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( )</a:t>
            </a:r>
            <a:endParaRPr lang="es-ES_tradnl" sz="45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51520" y="908720"/>
            <a:ext cx="8496944" cy="486287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3000" b="1" dirty="0" smtClean="0">
                <a:latin typeface="Futura"/>
              </a:rPr>
              <a:t>8. </a:t>
            </a:r>
            <a:r>
              <a:rPr lang="es-ES" sz="3000" b="1" u="sng" dirty="0" smtClean="0">
                <a:latin typeface="Futura"/>
              </a:rPr>
              <a:t>Paréntesis</a:t>
            </a:r>
            <a:r>
              <a:rPr lang="es-ES" sz="3000" b="1" dirty="0" smtClean="0">
                <a:latin typeface="Futura"/>
              </a:rPr>
              <a:t> – Añaden a </a:t>
            </a:r>
            <a:r>
              <a:rPr lang="es-ES" sz="3000" b="1" dirty="0" smtClean="0">
                <a:latin typeface="Futura"/>
              </a:rPr>
              <a:t>la oración una información de carácter adicional o aclaratorio.</a:t>
            </a:r>
          </a:p>
          <a:p>
            <a:pPr algn="just"/>
            <a:endParaRPr lang="es-ES" sz="3000" b="1" dirty="0" smtClean="0">
              <a:latin typeface="Futura"/>
            </a:endParaRPr>
          </a:p>
          <a:p>
            <a:pPr algn="just"/>
            <a:r>
              <a:rPr lang="es-ES" sz="3000" b="1" dirty="0" smtClean="0">
                <a:latin typeface="Futura"/>
              </a:rPr>
              <a:t>Ej.: </a:t>
            </a:r>
            <a:r>
              <a:rPr lang="es-ES" sz="3000" dirty="0" smtClean="0">
                <a:latin typeface="Futura"/>
              </a:rPr>
              <a:t>Se exilió alguna vez 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(</a:t>
            </a:r>
            <a:r>
              <a:rPr lang="es-ES" sz="3000" dirty="0" smtClean="0">
                <a:latin typeface="Futura"/>
              </a:rPr>
              <a:t>viniendo a México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)</a:t>
            </a:r>
            <a:r>
              <a:rPr lang="es-ES" sz="3000" dirty="0" smtClean="0">
                <a:latin typeface="Futura"/>
              </a:rPr>
              <a:t>, la cambió por Barcelona o por París, viajó por todo el mundo solo o con su mujer inseparable; fue pobre de solemnidad en Colombia y en México, y rico (después de </a:t>
            </a:r>
            <a:r>
              <a:rPr lang="es-ES" sz="3000" i="1" dirty="0" smtClean="0">
                <a:latin typeface="Futura"/>
              </a:rPr>
              <a:t>Cien años de soledad</a:t>
            </a:r>
            <a:r>
              <a:rPr lang="es-ES" sz="3000" dirty="0" smtClean="0">
                <a:latin typeface="Futura"/>
              </a:rPr>
              <a:t> y del Nobel) en los mismos sitios.</a:t>
            </a:r>
          </a:p>
          <a:p>
            <a:pPr algn="r"/>
            <a:r>
              <a:rPr lang="es-ES" sz="1000" dirty="0" smtClean="0">
                <a:latin typeface="Futura"/>
              </a:rPr>
              <a:t>http://cultura.elpais.com/cultura/2014/04/21/actualidad/1398106806_098741.html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6149" name="CaixaDeTexto 8"/>
          <p:cNvSpPr txBox="1">
            <a:spLocks noChangeArrowheads="1"/>
          </p:cNvSpPr>
          <p:nvPr/>
        </p:nvSpPr>
        <p:spPr bwMode="auto">
          <a:xfrm>
            <a:off x="0" y="188913"/>
            <a:ext cx="9144000" cy="7848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Signos de puntuación – interrogación</a:t>
            </a:r>
            <a:r>
              <a:rPr lang="es-ES_tradnl" sz="45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(¿?)</a:t>
            </a:r>
            <a:endParaRPr lang="es-ES_tradnl" sz="45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1411029"/>
            <a:ext cx="8496944" cy="34778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3000" b="1" dirty="0" smtClean="0">
                <a:latin typeface="Futura"/>
              </a:rPr>
              <a:t>8. </a:t>
            </a:r>
            <a:r>
              <a:rPr lang="es-ES" sz="3000" b="1" u="sng" dirty="0" smtClean="0">
                <a:latin typeface="Futura"/>
              </a:rPr>
              <a:t>Signos de interrogación</a:t>
            </a:r>
            <a:r>
              <a:rPr lang="es-ES" sz="3000" b="1" dirty="0" smtClean="0">
                <a:latin typeface="Futura"/>
              </a:rPr>
              <a:t> </a:t>
            </a:r>
            <a:r>
              <a:rPr lang="es-ES" sz="3000" b="1" dirty="0" smtClean="0">
                <a:latin typeface="Futura"/>
              </a:rPr>
              <a:t>–</a:t>
            </a:r>
            <a:r>
              <a:rPr lang="es-ES" sz="3000" dirty="0" smtClean="0">
                <a:latin typeface="Futura"/>
              </a:rPr>
              <a:t> </a:t>
            </a:r>
            <a:r>
              <a:rPr lang="es-ES" sz="3000" b="1" dirty="0" smtClean="0">
                <a:latin typeface="Futura"/>
              </a:rPr>
              <a:t>Indican </a:t>
            </a:r>
            <a:r>
              <a:rPr lang="es-ES" sz="3000" b="1" dirty="0" smtClean="0">
                <a:latin typeface="Futura"/>
              </a:rPr>
              <a:t>que la oración que precede o sigue a dichos signos, es una pregunta.</a:t>
            </a:r>
          </a:p>
          <a:p>
            <a:pPr algn="just"/>
            <a:endParaRPr lang="es-ES" sz="3000" b="1" dirty="0" smtClean="0">
              <a:latin typeface="Futura"/>
            </a:endParaRPr>
          </a:p>
          <a:p>
            <a:pPr algn="just"/>
            <a:r>
              <a:rPr lang="es-ES" sz="3000" b="1" dirty="0" smtClean="0">
                <a:latin typeface="Futura"/>
              </a:rPr>
              <a:t>Ej.: 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¿</a:t>
            </a:r>
            <a:r>
              <a:rPr lang="es-ES" sz="3000" dirty="0" smtClean="0">
                <a:latin typeface="Futura"/>
              </a:rPr>
              <a:t>Recuerda algo concreto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?</a:t>
            </a:r>
            <a:r>
              <a:rPr lang="es-ES" sz="3000" dirty="0" smtClean="0">
                <a:latin typeface="Futura"/>
              </a:rPr>
              <a:t> "Sí, me dijo que podría haberse pasado la vida hablando de mariposas</a:t>
            </a:r>
            <a:r>
              <a:rPr lang="es-ES" sz="3000" dirty="0" smtClean="0"/>
              <a:t>".</a:t>
            </a:r>
            <a:endParaRPr lang="es-ES" sz="3000" dirty="0" smtClean="0">
              <a:latin typeface="Futura"/>
            </a:endParaRPr>
          </a:p>
          <a:p>
            <a:pPr algn="r"/>
            <a:r>
              <a:rPr lang="es-ES" sz="1000" dirty="0" smtClean="0">
                <a:latin typeface="Futura"/>
              </a:rPr>
              <a:t>http://cultura.elpais.com/cultura/2014/04/21/actualidad/1398106806_098741.html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6149" name="CaixaDeTexto 8"/>
          <p:cNvSpPr txBox="1">
            <a:spLocks noChangeArrowheads="1"/>
          </p:cNvSpPr>
          <p:nvPr/>
        </p:nvSpPr>
        <p:spPr bwMode="auto">
          <a:xfrm>
            <a:off x="0" y="188913"/>
            <a:ext cx="9144000" cy="7848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Signos de puntuación </a:t>
            </a:r>
            <a:r>
              <a:rPr lang="es-ES_tradnl" sz="3000" b="1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– exclamación</a:t>
            </a:r>
            <a:r>
              <a:rPr lang="es-ES_tradnl" sz="45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(¡ !)</a:t>
            </a:r>
            <a:endParaRPr lang="es-ES_tradnl" sz="45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980728"/>
            <a:ext cx="8496944" cy="393954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3000" b="1" dirty="0" smtClean="0">
                <a:latin typeface="Futura"/>
              </a:rPr>
              <a:t>9. </a:t>
            </a:r>
            <a:r>
              <a:rPr lang="es-ES" sz="3000" b="1" u="sng" dirty="0" smtClean="0">
                <a:latin typeface="Futura"/>
              </a:rPr>
              <a:t>Signos </a:t>
            </a:r>
            <a:r>
              <a:rPr lang="es-ES" sz="3000" b="1" u="sng" dirty="0" smtClean="0">
                <a:latin typeface="Futura"/>
              </a:rPr>
              <a:t>de </a:t>
            </a:r>
            <a:r>
              <a:rPr lang="es-ES" sz="3000" b="1" u="sng" dirty="0" smtClean="0">
                <a:latin typeface="Futura"/>
              </a:rPr>
              <a:t>exclamación</a:t>
            </a:r>
            <a:r>
              <a:rPr lang="es-ES" sz="3000" b="1" dirty="0" smtClean="0">
                <a:latin typeface="Futura"/>
              </a:rPr>
              <a:t> </a:t>
            </a:r>
            <a:r>
              <a:rPr lang="es-ES" sz="3000" b="1" dirty="0" smtClean="0">
                <a:latin typeface="Futura"/>
              </a:rPr>
              <a:t>– </a:t>
            </a:r>
            <a:r>
              <a:rPr lang="es-ES" sz="3000" b="1" dirty="0" smtClean="0">
                <a:latin typeface="Futura"/>
              </a:rPr>
              <a:t>Dan a la frase una entonación exclamativa con la intención de enfatizarla y llamar la atención del lector.</a:t>
            </a:r>
          </a:p>
          <a:p>
            <a:pPr algn="just"/>
            <a:endParaRPr lang="es-ES" sz="3000" b="1" dirty="0" smtClean="0">
              <a:latin typeface="Futura"/>
            </a:endParaRPr>
          </a:p>
          <a:p>
            <a:pPr algn="just"/>
            <a:r>
              <a:rPr lang="es-ES" sz="3000" b="1" dirty="0" smtClean="0">
                <a:latin typeface="Futura"/>
              </a:rPr>
              <a:t>Ej.: </a:t>
            </a:r>
            <a:r>
              <a:rPr lang="es-ES" sz="3000" dirty="0" smtClean="0">
                <a:latin typeface="Futura"/>
              </a:rPr>
              <a:t>En la puerta, donde más de 10.000 devotos y lectores llevaban horas haciendo cola para decirle adiós, se escuchaba un grito: "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¡</a:t>
            </a:r>
            <a:r>
              <a:rPr lang="es-ES" sz="3000" dirty="0" smtClean="0">
                <a:latin typeface="Futura"/>
              </a:rPr>
              <a:t>Viva </a:t>
            </a:r>
            <a:r>
              <a:rPr lang="es-ES" sz="3000" dirty="0" err="1" smtClean="0">
                <a:latin typeface="Futura"/>
              </a:rPr>
              <a:t>Gabo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!</a:t>
            </a:r>
            <a:r>
              <a:rPr lang="es-ES" sz="3000" dirty="0" smtClean="0">
                <a:latin typeface="Futura"/>
              </a:rPr>
              <a:t>".</a:t>
            </a:r>
          </a:p>
          <a:p>
            <a:pPr algn="r"/>
            <a:r>
              <a:rPr lang="es-ES" sz="1000" dirty="0" smtClean="0">
                <a:latin typeface="Futura"/>
              </a:rPr>
              <a:t>http://cultura.elpais.com/cultura/2014/04/21/actualidad/1398106806_098741.html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6149" name="CaixaDeTexto 8"/>
          <p:cNvSpPr txBox="1">
            <a:spLocks noChangeArrowheads="1"/>
          </p:cNvSpPr>
          <p:nvPr/>
        </p:nvSpPr>
        <p:spPr bwMode="auto">
          <a:xfrm>
            <a:off x="0" y="188913"/>
            <a:ext cx="9144000" cy="7848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Signos de puntuación – las comillas</a:t>
            </a:r>
            <a:r>
              <a:rPr lang="es-ES_tradnl" sz="45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(“”)</a:t>
            </a:r>
            <a:endParaRPr lang="es-ES_tradnl" sz="45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980728"/>
            <a:ext cx="8496944" cy="440120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3000" b="1" dirty="0" smtClean="0">
                <a:latin typeface="Futura"/>
              </a:rPr>
              <a:t>10. </a:t>
            </a:r>
            <a:r>
              <a:rPr lang="es-ES" sz="3000" b="1" u="sng" dirty="0" smtClean="0">
                <a:latin typeface="Futura"/>
              </a:rPr>
              <a:t>Comillas</a:t>
            </a:r>
            <a:r>
              <a:rPr lang="es-ES" sz="3000" b="1" dirty="0" smtClean="0">
                <a:latin typeface="Futura"/>
              </a:rPr>
              <a:t> </a:t>
            </a:r>
            <a:r>
              <a:rPr lang="es-ES" sz="3000" b="1" dirty="0" smtClean="0">
                <a:latin typeface="Futura"/>
              </a:rPr>
              <a:t>– Se </a:t>
            </a:r>
            <a:r>
              <a:rPr lang="es-ES" sz="3000" b="1" dirty="0" smtClean="0">
                <a:latin typeface="Futura"/>
              </a:rPr>
              <a:t>utilizan para transcribir un texto o palabra dicha por alguien. También para señalar el título de una obra, periódico, etcétera.</a:t>
            </a:r>
          </a:p>
          <a:p>
            <a:pPr algn="just"/>
            <a:endParaRPr lang="es-ES" sz="3000" b="1" dirty="0" smtClean="0">
              <a:latin typeface="Futura"/>
            </a:endParaRPr>
          </a:p>
          <a:p>
            <a:pPr algn="just"/>
            <a:r>
              <a:rPr lang="es-ES" sz="3000" b="1" dirty="0" smtClean="0">
                <a:latin typeface="Futura"/>
              </a:rPr>
              <a:t>Ej.: </a:t>
            </a:r>
            <a:r>
              <a:rPr lang="es-ES" sz="3000" dirty="0" smtClean="0">
                <a:latin typeface="Futura"/>
              </a:rPr>
              <a:t> 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"</a:t>
            </a:r>
            <a:r>
              <a:rPr lang="es-ES" sz="3000" dirty="0" smtClean="0">
                <a:latin typeface="Futura"/>
              </a:rPr>
              <a:t>Qué privilegio llamarle compatriota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"</a:t>
            </a:r>
            <a:r>
              <a:rPr lang="es-ES" sz="3000" dirty="0" smtClean="0">
                <a:latin typeface="Futura"/>
              </a:rPr>
              <a:t>, incidió Santos. Y recalcó que se trata 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"</a:t>
            </a:r>
            <a:r>
              <a:rPr lang="es-ES" sz="3000" dirty="0" smtClean="0">
                <a:latin typeface="Futura"/>
              </a:rPr>
              <a:t>del más colombiano de los colombianos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".</a:t>
            </a:r>
            <a:r>
              <a:rPr lang="es-ES" sz="3000" dirty="0" smtClean="0">
                <a:latin typeface="Futura"/>
              </a:rPr>
              <a:t> 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"</a:t>
            </a:r>
            <a:r>
              <a:rPr lang="es-ES" sz="3000" dirty="0" smtClean="0">
                <a:latin typeface="Futura"/>
              </a:rPr>
              <a:t>Gloria eterna a quien más gloria nos ha dado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"</a:t>
            </a:r>
            <a:r>
              <a:rPr lang="es-ES" sz="3000" dirty="0" smtClean="0">
                <a:latin typeface="Futura"/>
              </a:rPr>
              <a:t>, remató.</a:t>
            </a:r>
          </a:p>
          <a:p>
            <a:pPr algn="r"/>
            <a:r>
              <a:rPr lang="es-ES" sz="1000" dirty="0" smtClean="0">
                <a:latin typeface="Futura"/>
              </a:rPr>
              <a:t>http://cultura.elpais.com/cultura/2014/04/21/actualidad/1398106806_098741.html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6149" name="CaixaDeTexto 8"/>
          <p:cNvSpPr txBox="1">
            <a:spLocks noChangeArrowheads="1"/>
          </p:cNvSpPr>
          <p:nvPr/>
        </p:nvSpPr>
        <p:spPr bwMode="auto">
          <a:xfrm>
            <a:off x="0" y="188913"/>
            <a:ext cx="9144000" cy="7848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Signos de puntuación – </a:t>
            </a:r>
            <a:r>
              <a:rPr lang="es-ES_tradnl" sz="30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guion </a:t>
            </a:r>
            <a:r>
              <a:rPr lang="es-ES_tradnl" sz="30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corto</a:t>
            </a:r>
            <a:r>
              <a:rPr lang="es-ES_tradnl" sz="45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(-)</a:t>
            </a:r>
            <a:endParaRPr lang="es-ES_tradnl" sz="45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980728"/>
            <a:ext cx="8496944" cy="440120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3000" b="1" dirty="0" smtClean="0">
                <a:latin typeface="Futura"/>
              </a:rPr>
              <a:t>11. </a:t>
            </a:r>
            <a:r>
              <a:rPr lang="es-ES" sz="3000" b="1" u="sng" dirty="0" smtClean="0">
                <a:latin typeface="Futura"/>
              </a:rPr>
              <a:t>Guion corto</a:t>
            </a:r>
            <a:r>
              <a:rPr lang="es-ES" sz="3000" b="1" dirty="0" smtClean="0">
                <a:latin typeface="Futura"/>
              </a:rPr>
              <a:t> </a:t>
            </a:r>
            <a:r>
              <a:rPr lang="es-ES" sz="3000" b="1" dirty="0" smtClean="0">
                <a:latin typeface="Futura"/>
              </a:rPr>
              <a:t>– Se </a:t>
            </a:r>
            <a:r>
              <a:rPr lang="es-ES" sz="3000" b="1" dirty="0" smtClean="0">
                <a:latin typeface="Futura"/>
              </a:rPr>
              <a:t>emplea para dividir una palabra que queda al final de la línea y entre dos palabras que, sin llegar a fundirse, forman una sola.</a:t>
            </a:r>
          </a:p>
          <a:p>
            <a:pPr algn="just"/>
            <a:endParaRPr lang="es-ES" sz="3000" b="1" dirty="0" smtClean="0">
              <a:latin typeface="Futura"/>
            </a:endParaRPr>
          </a:p>
          <a:p>
            <a:pPr algn="just"/>
            <a:r>
              <a:rPr lang="es-ES" sz="3000" b="1" dirty="0" smtClean="0">
                <a:latin typeface="Futura"/>
              </a:rPr>
              <a:t>Ej.: </a:t>
            </a:r>
            <a:r>
              <a:rPr lang="es-ES" sz="3000" dirty="0" smtClean="0">
                <a:latin typeface="Futura"/>
              </a:rPr>
              <a:t>Una protesta anti</a:t>
            </a:r>
            <a:r>
              <a:rPr lang="es-ES" sz="3000" b="1" dirty="0" smtClean="0">
                <a:solidFill>
                  <a:srgbClr val="FF0000"/>
                </a:solidFill>
                <a:latin typeface="Futura"/>
              </a:rPr>
              <a:t>-</a:t>
            </a:r>
            <a:r>
              <a:rPr lang="es-ES" sz="3000" dirty="0" smtClean="0">
                <a:latin typeface="Futura"/>
              </a:rPr>
              <a:t>OTAN ha derivado en un enfrentamiento entre manifestantes y policías este domingo en Chicago, donde se reunieron los miembros de la Alianza. </a:t>
            </a:r>
          </a:p>
          <a:p>
            <a:pPr algn="r"/>
            <a:r>
              <a:rPr lang="es-ES" sz="1000" dirty="0" smtClean="0">
                <a:latin typeface="Futura"/>
              </a:rPr>
              <a:t>http://internacional.elpais.com/internacional/2012/05/21/album/1337573752_564218.html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6149" name="CaixaDeTexto 8"/>
          <p:cNvSpPr txBox="1">
            <a:spLocks noChangeArrowheads="1"/>
          </p:cNvSpPr>
          <p:nvPr/>
        </p:nvSpPr>
        <p:spPr bwMode="auto">
          <a:xfrm>
            <a:off x="0" y="188913"/>
            <a:ext cx="9144000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Signos de puntuación – </a:t>
            </a:r>
            <a:r>
              <a:rPr lang="es-ES_tradnl" sz="30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Raya o guion largo </a:t>
            </a:r>
            <a:r>
              <a:rPr lang="es-ES_tradnl" sz="45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(</a:t>
            </a:r>
            <a:r>
              <a:rPr lang="es-ES" sz="4800" dirty="0" smtClean="0">
                <a:solidFill>
                  <a:srgbClr val="FF0000"/>
                </a:solidFill>
              </a:rPr>
              <a:t>—</a:t>
            </a:r>
            <a:r>
              <a:rPr lang="es-ES_tradnl" sz="4500" b="1" dirty="0" smtClean="0">
                <a:solidFill>
                  <a:srgbClr val="E6004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a" charset="0"/>
              </a:rPr>
              <a:t>)</a:t>
            </a:r>
            <a:endParaRPr lang="es-ES_tradnl" sz="4500" b="1" dirty="0">
              <a:solidFill>
                <a:srgbClr val="E6004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a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1772816"/>
            <a:ext cx="8496944" cy="307776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3000" b="1" dirty="0" smtClean="0">
                <a:latin typeface="Futura"/>
              </a:rPr>
              <a:t>12. </a:t>
            </a:r>
            <a:r>
              <a:rPr lang="es-ES" sz="3000" b="1" u="sng" dirty="0" smtClean="0">
                <a:latin typeface="Futura"/>
              </a:rPr>
              <a:t>Raya</a:t>
            </a:r>
            <a:r>
              <a:rPr lang="es-ES" sz="3000" b="1" dirty="0" smtClean="0">
                <a:latin typeface="Futura"/>
              </a:rPr>
              <a:t> </a:t>
            </a:r>
            <a:r>
              <a:rPr lang="es-ES" sz="3000" b="1" dirty="0" smtClean="0">
                <a:latin typeface="Futura"/>
              </a:rPr>
              <a:t>– Se </a:t>
            </a:r>
            <a:r>
              <a:rPr lang="es-ES" sz="3000" b="1" dirty="0" smtClean="0">
                <a:latin typeface="Futura"/>
              </a:rPr>
              <a:t>emplea para </a:t>
            </a:r>
            <a:r>
              <a:rPr lang="es-ES" sz="3000" b="1" dirty="0" smtClean="0">
                <a:latin typeface="Futura"/>
              </a:rPr>
              <a:t>separar oraciones incidentales o indicar el diálogo en los escritos.</a:t>
            </a:r>
          </a:p>
          <a:p>
            <a:pPr algn="just"/>
            <a:endParaRPr lang="es-ES" sz="3000" b="1" dirty="0" smtClean="0">
              <a:latin typeface="Futura"/>
            </a:endParaRPr>
          </a:p>
          <a:p>
            <a:r>
              <a:rPr lang="es-ES" sz="3000" b="1" dirty="0" smtClean="0">
                <a:latin typeface="Futura"/>
              </a:rPr>
              <a:t>Ej.: </a:t>
            </a:r>
            <a:r>
              <a:rPr lang="es-ES" sz="3000" b="1" dirty="0" smtClean="0">
                <a:latin typeface="Futura"/>
              </a:rPr>
              <a:t> 	</a:t>
            </a:r>
            <a:r>
              <a:rPr lang="es-ES" sz="3200" dirty="0" smtClean="0">
                <a:solidFill>
                  <a:srgbClr val="FF0000"/>
                </a:solidFill>
              </a:rPr>
              <a:t>—</a:t>
            </a:r>
            <a:r>
              <a:rPr lang="es-ES" sz="3200" dirty="0" smtClean="0"/>
              <a:t>Hola</a:t>
            </a:r>
            <a:r>
              <a:rPr lang="es-ES" sz="3200" dirty="0" smtClean="0"/>
              <a:t>, ¿qué tal?</a:t>
            </a:r>
            <a:br>
              <a:rPr lang="es-ES" sz="3200" dirty="0" smtClean="0"/>
            </a:br>
            <a:r>
              <a:rPr lang="es-ES" sz="3200" dirty="0" smtClean="0"/>
              <a:t>	</a:t>
            </a:r>
            <a:r>
              <a:rPr lang="es-ES" sz="3200" dirty="0" smtClean="0">
                <a:solidFill>
                  <a:srgbClr val="FF0000"/>
                </a:solidFill>
              </a:rPr>
              <a:t>—</a:t>
            </a:r>
            <a:r>
              <a:rPr lang="es-ES" sz="3200" dirty="0" smtClean="0"/>
              <a:t>Bien</a:t>
            </a:r>
            <a:r>
              <a:rPr lang="es-ES" sz="3200" dirty="0" smtClean="0"/>
              <a:t>, ¿y tú?</a:t>
            </a:r>
            <a:endParaRPr lang="es-ES" sz="3000" dirty="0" smtClean="0">
              <a:latin typeface="Futura"/>
            </a:endParaRPr>
          </a:p>
          <a:p>
            <a:pPr algn="r"/>
            <a:r>
              <a:rPr lang="es-ES" sz="1000" dirty="0" smtClean="0">
                <a:latin typeface="Futura"/>
              </a:rPr>
              <a:t>http://cultura.elpais.com/cultura/2014/04/21/actualidad/1398105261_052392.html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6"/>
          <p:cNvSpPr>
            <a:spLocks noChangeArrowheads="1"/>
          </p:cNvSpPr>
          <p:nvPr/>
        </p:nvSpPr>
        <p:spPr bwMode="auto">
          <a:xfrm>
            <a:off x="0" y="-747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8" name="CaixaDeTexto 6"/>
          <p:cNvSpPr txBox="1">
            <a:spLocks noChangeArrowheads="1"/>
          </p:cNvSpPr>
          <p:nvPr/>
        </p:nvSpPr>
        <p:spPr bwMode="auto">
          <a:xfrm>
            <a:off x="1168102" y="3911377"/>
            <a:ext cx="1214437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 dirty="0" smtClean="0">
                <a:latin typeface="Candara" pitchFamily="34" charset="0"/>
              </a:rPr>
              <a:t>P</a:t>
            </a:r>
            <a:endParaRPr lang="pt-BR" sz="2000" b="1" dirty="0">
              <a:latin typeface="Calibri" pitchFamily="34" charset="0"/>
            </a:endParaRPr>
          </a:p>
        </p:txBody>
      </p:sp>
      <p:sp>
        <p:nvSpPr>
          <p:cNvPr id="9" name="CaixaDeTexto 6"/>
          <p:cNvSpPr txBox="1">
            <a:spLocks noChangeArrowheads="1"/>
          </p:cNvSpPr>
          <p:nvPr/>
        </p:nvSpPr>
        <p:spPr bwMode="auto">
          <a:xfrm>
            <a:off x="2025352" y="3609752"/>
            <a:ext cx="1071562" cy="1015663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 dirty="0" smtClean="0">
                <a:latin typeface="Candara" pitchFamily="34" charset="0"/>
              </a:rPr>
              <a:t>R</a:t>
            </a:r>
            <a:endParaRPr lang="pt-BR" sz="2000" b="1" dirty="0">
              <a:latin typeface="Calibri" pitchFamily="34" charset="0"/>
            </a:endParaRPr>
          </a:p>
        </p:txBody>
      </p:sp>
      <p:sp>
        <p:nvSpPr>
          <p:cNvPr id="10" name="CaixaDeTexto 6"/>
          <p:cNvSpPr txBox="1">
            <a:spLocks noChangeArrowheads="1"/>
          </p:cNvSpPr>
          <p:nvPr/>
        </p:nvSpPr>
        <p:spPr bwMode="auto">
          <a:xfrm>
            <a:off x="2811164" y="3252564"/>
            <a:ext cx="1071563" cy="1015663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 dirty="0" smtClean="0">
                <a:latin typeface="Candara" pitchFamily="34" charset="0"/>
              </a:rPr>
              <a:t>Á</a:t>
            </a:r>
            <a:endParaRPr lang="pt-BR" sz="2000" b="1" dirty="0">
              <a:latin typeface="Calibri" pitchFamily="34" charset="0"/>
            </a:endParaRPr>
          </a:p>
        </p:txBody>
      </p:sp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3596977" y="2839814"/>
            <a:ext cx="1071562" cy="1016000"/>
          </a:xfrm>
          <a:prstGeom prst="rect">
            <a:avLst/>
          </a:prstGeom>
          <a:solidFill>
            <a:srgbClr val="FF9900">
              <a:alpha val="37646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 dirty="0" smtClean="0">
                <a:latin typeface="Candara" pitchFamily="34" charset="0"/>
              </a:rPr>
              <a:t>C</a:t>
            </a:r>
            <a:endParaRPr lang="pt-BR" sz="2000" b="1" dirty="0">
              <a:latin typeface="Calibri" pitchFamily="34" charset="0"/>
            </a:endParaRPr>
          </a:p>
        </p:txBody>
      </p:sp>
      <p:sp>
        <p:nvSpPr>
          <p:cNvPr id="12" name="CaixaDeTexto 6"/>
          <p:cNvSpPr txBox="1">
            <a:spLocks noChangeArrowheads="1"/>
          </p:cNvSpPr>
          <p:nvPr/>
        </p:nvSpPr>
        <p:spPr bwMode="auto">
          <a:xfrm>
            <a:off x="4311352" y="2395314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 dirty="0" smtClean="0">
                <a:latin typeface="Candara" pitchFamily="34" charset="0"/>
              </a:rPr>
              <a:t>T</a:t>
            </a:r>
            <a:endParaRPr lang="pt-BR" sz="2000" b="1" dirty="0">
              <a:latin typeface="Calibri" pitchFamily="34" charset="0"/>
            </a:endParaRPr>
          </a:p>
        </p:txBody>
      </p:sp>
      <p:sp>
        <p:nvSpPr>
          <p:cNvPr id="13" name="CaixaDeTexto 6"/>
          <p:cNvSpPr txBox="1">
            <a:spLocks noChangeArrowheads="1"/>
          </p:cNvSpPr>
          <p:nvPr/>
        </p:nvSpPr>
        <p:spPr bwMode="auto">
          <a:xfrm>
            <a:off x="5097164" y="1966689"/>
            <a:ext cx="1071563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 dirty="0" smtClean="0">
                <a:latin typeface="Candara" pitchFamily="34" charset="0"/>
              </a:rPr>
              <a:t>I</a:t>
            </a:r>
            <a:endParaRPr lang="pt-BR" sz="2000" b="1" dirty="0">
              <a:latin typeface="Calibri" pitchFamily="34" charset="0"/>
            </a:endParaRPr>
          </a:p>
        </p:txBody>
      </p:sp>
      <p:sp>
        <p:nvSpPr>
          <p:cNvPr id="14" name="CaixaDeTexto 6"/>
          <p:cNvSpPr txBox="1">
            <a:spLocks noChangeArrowheads="1"/>
          </p:cNvSpPr>
          <p:nvPr/>
        </p:nvSpPr>
        <p:spPr bwMode="auto">
          <a:xfrm>
            <a:off x="5882977" y="1553939"/>
            <a:ext cx="1071562" cy="1015663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 dirty="0" smtClean="0">
                <a:latin typeface="Candara" pitchFamily="34" charset="0"/>
              </a:rPr>
              <a:t>C</a:t>
            </a:r>
            <a:endParaRPr lang="pt-BR" sz="2000" b="1" dirty="0">
              <a:latin typeface="Calibri" pitchFamily="34" charset="0"/>
            </a:endParaRPr>
          </a:p>
        </p:txBody>
      </p:sp>
      <p:sp>
        <p:nvSpPr>
          <p:cNvPr id="15" name="CaixaDeTexto 6"/>
          <p:cNvSpPr txBox="1">
            <a:spLocks noChangeArrowheads="1"/>
          </p:cNvSpPr>
          <p:nvPr/>
        </p:nvSpPr>
        <p:spPr bwMode="auto">
          <a:xfrm>
            <a:off x="6668789" y="1196752"/>
            <a:ext cx="1071563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 dirty="0" smtClean="0">
                <a:latin typeface="Candara" pitchFamily="34" charset="0"/>
              </a:rPr>
              <a:t>A</a:t>
            </a:r>
            <a:endParaRPr lang="pt-BR" sz="2000" b="1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  <p:bldP spid="10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79512" y="404664"/>
            <a:ext cx="87129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latin typeface="Futura"/>
              </a:rPr>
              <a:t>Si </a:t>
            </a:r>
            <a:r>
              <a:rPr lang="pt-BR" sz="3000" dirty="0" err="1" smtClean="0">
                <a:latin typeface="Futura"/>
              </a:rPr>
              <a:t>el</a:t>
            </a:r>
            <a:r>
              <a:rPr lang="pt-BR" sz="3000" dirty="0" smtClean="0">
                <a:latin typeface="Futura"/>
              </a:rPr>
              <a:t> </a:t>
            </a:r>
            <a:r>
              <a:rPr lang="pt-BR" sz="3000" dirty="0" err="1" smtClean="0">
                <a:latin typeface="Futura"/>
              </a:rPr>
              <a:t>hombre</a:t>
            </a:r>
            <a:r>
              <a:rPr lang="pt-BR" sz="3000" dirty="0" smtClean="0">
                <a:latin typeface="Futura"/>
              </a:rPr>
              <a:t> </a:t>
            </a:r>
            <a:r>
              <a:rPr lang="pt-BR" sz="3000" dirty="0" err="1" smtClean="0">
                <a:latin typeface="Futura"/>
              </a:rPr>
              <a:t>supiera</a:t>
            </a:r>
            <a:r>
              <a:rPr lang="pt-BR" sz="3000" dirty="0" smtClean="0">
                <a:latin typeface="Futura"/>
              </a:rPr>
              <a:t> </a:t>
            </a:r>
            <a:r>
              <a:rPr lang="pt-BR" sz="3000" dirty="0" err="1" smtClean="0">
                <a:latin typeface="Futura"/>
              </a:rPr>
              <a:t>el</a:t>
            </a:r>
            <a:r>
              <a:rPr lang="pt-BR" sz="3000" dirty="0" smtClean="0">
                <a:latin typeface="Futura"/>
              </a:rPr>
              <a:t> valor que </a:t>
            </a:r>
            <a:r>
              <a:rPr lang="pt-BR" sz="3000" dirty="0" err="1" smtClean="0">
                <a:latin typeface="Futura"/>
              </a:rPr>
              <a:t>tiene</a:t>
            </a:r>
            <a:r>
              <a:rPr lang="pt-BR" sz="3000" dirty="0" smtClean="0">
                <a:latin typeface="Futura"/>
              </a:rPr>
              <a:t> realmente</a:t>
            </a:r>
            <a:r>
              <a:rPr lang="pt-BR" sz="3000" dirty="0" smtClean="0">
                <a:latin typeface="Futura"/>
              </a:rPr>
              <a:t> la </a:t>
            </a:r>
            <a:r>
              <a:rPr lang="pt-BR" sz="3000" dirty="0" err="1" smtClean="0">
                <a:latin typeface="Futura"/>
              </a:rPr>
              <a:t>mujer</a:t>
            </a:r>
            <a:r>
              <a:rPr lang="pt-BR" sz="3000" dirty="0" smtClean="0">
                <a:latin typeface="Futura"/>
              </a:rPr>
              <a:t> </a:t>
            </a:r>
            <a:r>
              <a:rPr lang="pt-BR" sz="3000" dirty="0" err="1" smtClean="0">
                <a:latin typeface="Futura"/>
              </a:rPr>
              <a:t>andaría</a:t>
            </a:r>
            <a:r>
              <a:rPr lang="pt-BR" sz="3000" dirty="0" smtClean="0">
                <a:latin typeface="Futura"/>
              </a:rPr>
              <a:t> a </a:t>
            </a:r>
            <a:r>
              <a:rPr lang="pt-BR" sz="3000" dirty="0" err="1" smtClean="0">
                <a:latin typeface="Futura"/>
              </a:rPr>
              <a:t>cuatro</a:t>
            </a:r>
            <a:r>
              <a:rPr lang="pt-BR" sz="3000" dirty="0" smtClean="0">
                <a:latin typeface="Futura"/>
              </a:rPr>
              <a:t> patas en </a:t>
            </a:r>
            <a:r>
              <a:rPr lang="pt-BR" sz="3000" dirty="0" err="1" smtClean="0">
                <a:latin typeface="Futura"/>
              </a:rPr>
              <a:t>su</a:t>
            </a:r>
            <a:r>
              <a:rPr lang="pt-BR" sz="3000" dirty="0" smtClean="0">
                <a:latin typeface="Futura"/>
              </a:rPr>
              <a:t> </a:t>
            </a:r>
            <a:r>
              <a:rPr lang="pt-BR" sz="3000" dirty="0" err="1" smtClean="0">
                <a:latin typeface="Futura"/>
              </a:rPr>
              <a:t>búsqueda</a:t>
            </a:r>
            <a:endParaRPr lang="pt-BR" sz="3000" dirty="0" smtClean="0">
              <a:latin typeface="Futura"/>
            </a:endParaRPr>
          </a:p>
          <a:p>
            <a:endParaRPr lang="pt-BR" sz="3000" dirty="0" smtClean="0">
              <a:latin typeface="Futura"/>
            </a:endParaRPr>
          </a:p>
          <a:p>
            <a:r>
              <a:rPr lang="pt-BR" sz="3000" dirty="0" smtClean="0">
                <a:latin typeface="Futura"/>
              </a:rPr>
              <a:t>No espere</a:t>
            </a:r>
          </a:p>
          <a:p>
            <a:endParaRPr lang="pt-BR" sz="3000" dirty="0" smtClean="0">
              <a:latin typeface="Futura"/>
            </a:endParaRPr>
          </a:p>
          <a:p>
            <a:r>
              <a:rPr lang="pt-BR" sz="3000" dirty="0" err="1" smtClean="0">
                <a:latin typeface="Futura"/>
              </a:rPr>
              <a:t>Eso</a:t>
            </a:r>
            <a:r>
              <a:rPr lang="pt-BR" sz="3000" dirty="0" smtClean="0">
                <a:latin typeface="Futura"/>
              </a:rPr>
              <a:t> solo </a:t>
            </a:r>
            <a:r>
              <a:rPr lang="pt-BR" sz="3000" dirty="0" err="1" smtClean="0">
                <a:latin typeface="Futura"/>
              </a:rPr>
              <a:t>él</a:t>
            </a:r>
            <a:r>
              <a:rPr lang="pt-BR" sz="3000" dirty="0" smtClean="0">
                <a:latin typeface="Futura"/>
              </a:rPr>
              <a:t> </a:t>
            </a:r>
            <a:r>
              <a:rPr lang="pt-BR" sz="3000" dirty="0" err="1" smtClean="0">
                <a:latin typeface="Futura"/>
              </a:rPr>
              <a:t>lo</a:t>
            </a:r>
            <a:r>
              <a:rPr lang="pt-BR" sz="3000" dirty="0" smtClean="0">
                <a:latin typeface="Futura"/>
              </a:rPr>
              <a:t> </a:t>
            </a:r>
            <a:r>
              <a:rPr lang="pt-BR" sz="3000" dirty="0" err="1" smtClean="0">
                <a:latin typeface="Futura"/>
              </a:rPr>
              <a:t>resuelve</a:t>
            </a:r>
            <a:endParaRPr lang="pt-BR" sz="3000" dirty="0" smtClean="0">
              <a:latin typeface="Futura"/>
            </a:endParaRPr>
          </a:p>
          <a:p>
            <a:endParaRPr lang="pt-BR" sz="3000" dirty="0" smtClean="0">
              <a:latin typeface="Futura"/>
            </a:endParaRPr>
          </a:p>
          <a:p>
            <a:r>
              <a:rPr lang="pt-BR" sz="3000" dirty="0" smtClean="0">
                <a:latin typeface="Futura"/>
              </a:rPr>
              <a:t>Vamos a perder </a:t>
            </a:r>
            <a:r>
              <a:rPr lang="pt-BR" sz="3000" dirty="0" err="1" smtClean="0">
                <a:latin typeface="Futura"/>
              </a:rPr>
              <a:t>poco</a:t>
            </a:r>
            <a:r>
              <a:rPr lang="pt-BR" sz="3000" dirty="0" smtClean="0">
                <a:latin typeface="Futura"/>
              </a:rPr>
              <a:t> se </a:t>
            </a:r>
            <a:r>
              <a:rPr lang="pt-BR" sz="3000" dirty="0" err="1" smtClean="0">
                <a:latin typeface="Futura"/>
              </a:rPr>
              <a:t>resolvió</a:t>
            </a:r>
            <a:endParaRPr lang="pt-BR" sz="3000" dirty="0" smtClean="0">
              <a:latin typeface="Futura"/>
            </a:endParaRPr>
          </a:p>
          <a:p>
            <a:endParaRPr lang="pt-BR" sz="3000" dirty="0" smtClean="0">
              <a:latin typeface="Futura"/>
            </a:endParaRPr>
          </a:p>
          <a:p>
            <a:r>
              <a:rPr lang="pt-BR" sz="3000" dirty="0" smtClean="0">
                <a:latin typeface="Futura"/>
              </a:rPr>
              <a:t>No queremos saber</a:t>
            </a:r>
          </a:p>
          <a:p>
            <a:endParaRPr lang="pt-BR" sz="3000" dirty="0" smtClean="0">
              <a:latin typeface="Futura"/>
            </a:endParaRPr>
          </a:p>
          <a:p>
            <a:r>
              <a:rPr lang="pt-BR" sz="3000" dirty="0" smtClean="0">
                <a:latin typeface="Futura"/>
              </a:rPr>
              <a:t>No </a:t>
            </a:r>
            <a:r>
              <a:rPr lang="pt-BR" sz="3000" dirty="0" err="1" smtClean="0">
                <a:latin typeface="Futura"/>
              </a:rPr>
              <a:t>tenga</a:t>
            </a:r>
            <a:r>
              <a:rPr lang="pt-BR" sz="3000" dirty="0" smtClean="0">
                <a:latin typeface="Futura"/>
              </a:rPr>
              <a:t> </a:t>
            </a:r>
            <a:r>
              <a:rPr lang="pt-BR" sz="3000" dirty="0" err="1" smtClean="0">
                <a:latin typeface="Futura"/>
              </a:rPr>
              <a:t>clemencia</a:t>
            </a:r>
            <a:endParaRPr lang="pt-BR" sz="3000" dirty="0">
              <a:latin typeface="Futur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6"/>
          <p:cNvSpPr>
            <a:spLocks noChangeArrowheads="1"/>
          </p:cNvSpPr>
          <p:nvPr/>
        </p:nvSpPr>
        <p:spPr bwMode="auto">
          <a:xfrm>
            <a:off x="0" y="-747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8" name="CaixaDeTexto 6"/>
          <p:cNvSpPr txBox="1">
            <a:spLocks noChangeArrowheads="1"/>
          </p:cNvSpPr>
          <p:nvPr/>
        </p:nvSpPr>
        <p:spPr bwMode="auto">
          <a:xfrm>
            <a:off x="71438" y="4824413"/>
            <a:ext cx="1214437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9" name="CaixaDeTexto 6"/>
          <p:cNvSpPr txBox="1">
            <a:spLocks noChangeArrowheads="1"/>
          </p:cNvSpPr>
          <p:nvPr/>
        </p:nvSpPr>
        <p:spPr bwMode="auto">
          <a:xfrm>
            <a:off x="928688" y="4522788"/>
            <a:ext cx="1071562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O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0" name="CaixaDeTexto 6"/>
          <p:cNvSpPr txBox="1">
            <a:spLocks noChangeArrowheads="1"/>
          </p:cNvSpPr>
          <p:nvPr/>
        </p:nvSpPr>
        <p:spPr bwMode="auto">
          <a:xfrm>
            <a:off x="1714500" y="4165600"/>
            <a:ext cx="1071563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M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2500313" y="3752850"/>
            <a:ext cx="1071562" cy="1016000"/>
          </a:xfrm>
          <a:prstGeom prst="rect">
            <a:avLst/>
          </a:prstGeom>
          <a:solidFill>
            <a:srgbClr val="FF9900">
              <a:alpha val="37646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P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2" name="CaixaDeTexto 6"/>
          <p:cNvSpPr txBox="1">
            <a:spLocks noChangeArrowheads="1"/>
          </p:cNvSpPr>
          <p:nvPr/>
        </p:nvSpPr>
        <p:spPr bwMode="auto">
          <a:xfrm>
            <a:off x="3214688" y="3308350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E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3" name="CaixaDeTexto 6"/>
          <p:cNvSpPr txBox="1">
            <a:spLocks noChangeArrowheads="1"/>
          </p:cNvSpPr>
          <p:nvPr/>
        </p:nvSpPr>
        <p:spPr bwMode="auto">
          <a:xfrm>
            <a:off x="4000500" y="2879725"/>
            <a:ext cx="1071563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T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4" name="CaixaDeTexto 6"/>
          <p:cNvSpPr txBox="1">
            <a:spLocks noChangeArrowheads="1"/>
          </p:cNvSpPr>
          <p:nvPr/>
        </p:nvSpPr>
        <p:spPr bwMode="auto">
          <a:xfrm>
            <a:off x="4786313" y="2466975"/>
            <a:ext cx="1071562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5" name="CaixaDeTexto 6"/>
          <p:cNvSpPr txBox="1">
            <a:spLocks noChangeArrowheads="1"/>
          </p:cNvSpPr>
          <p:nvPr/>
        </p:nvSpPr>
        <p:spPr bwMode="auto">
          <a:xfrm>
            <a:off x="5572125" y="2109788"/>
            <a:ext cx="1071563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6" name="CaixaDeTexto 6"/>
          <p:cNvSpPr txBox="1">
            <a:spLocks noChangeArrowheads="1"/>
          </p:cNvSpPr>
          <p:nvPr/>
        </p:nvSpPr>
        <p:spPr bwMode="auto">
          <a:xfrm>
            <a:off x="6357938" y="1681163"/>
            <a:ext cx="107156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7" name="CaixaDeTexto 6"/>
          <p:cNvSpPr txBox="1">
            <a:spLocks noChangeArrowheads="1"/>
          </p:cNvSpPr>
          <p:nvPr/>
        </p:nvSpPr>
        <p:spPr bwMode="auto">
          <a:xfrm>
            <a:off x="7143750" y="1323975"/>
            <a:ext cx="1071563" cy="1016000"/>
          </a:xfrm>
          <a:prstGeom prst="rect">
            <a:avLst/>
          </a:prstGeom>
          <a:solidFill>
            <a:srgbClr val="FFC000">
              <a:alpha val="38039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Ó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8" name="CaixaDeTexto 6"/>
          <p:cNvSpPr txBox="1">
            <a:spLocks noChangeArrowheads="1"/>
          </p:cNvSpPr>
          <p:nvPr/>
        </p:nvSpPr>
        <p:spPr bwMode="auto">
          <a:xfrm>
            <a:off x="7929563" y="950913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  <p:bldP spid="10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  <p:bldP spid="16" grpId="0" build="allAtOnce" animBg="1"/>
      <p:bldP spid="17" grpId="0" build="allAtOnce" animBg="1"/>
      <p:bldP spid="18" grpId="0" build="allAtOnce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Futura"/>
              <a:ea typeface="Geneva" charset="0"/>
              <a:cs typeface="Futura"/>
            </a:endParaRPr>
          </a:p>
        </p:txBody>
      </p:sp>
      <p:sp>
        <p:nvSpPr>
          <p:cNvPr id="19" name="CaixaDeTexto 3"/>
          <p:cNvSpPr txBox="1">
            <a:spLocks noChangeArrowheads="1"/>
          </p:cNvSpPr>
          <p:nvPr/>
        </p:nvSpPr>
        <p:spPr bwMode="auto">
          <a:xfrm>
            <a:off x="357188" y="1052513"/>
            <a:ext cx="842962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sz="2400" b="1" dirty="0">
                <a:solidFill>
                  <a:srgbClr val="404040"/>
                </a:solidFill>
                <a:latin typeface="Futura" charset="0"/>
              </a:rPr>
              <a:t>2 grupos;</a:t>
            </a:r>
          </a:p>
          <a:p>
            <a:pPr eaLnBrk="1" hangingPunct="1"/>
            <a:endParaRPr lang="es-ES" sz="2400" dirty="0">
              <a:solidFill>
                <a:srgbClr val="404040"/>
              </a:solidFill>
              <a:latin typeface="Futura" charset="0"/>
            </a:endParaRPr>
          </a:p>
          <a:p>
            <a:pPr eaLnBrk="1" hangingPunct="1"/>
            <a:r>
              <a:rPr lang="es-ES" sz="2400" dirty="0">
                <a:solidFill>
                  <a:srgbClr val="404040"/>
                </a:solidFill>
                <a:latin typeface="Futura" charset="0"/>
              </a:rPr>
              <a:t>Cada grupo: </a:t>
            </a:r>
          </a:p>
          <a:p>
            <a:pPr eaLnBrk="1" hangingPunct="1"/>
            <a:r>
              <a:rPr lang="es-ES" sz="2400" dirty="0">
                <a:solidFill>
                  <a:srgbClr val="404040"/>
                </a:solidFill>
                <a:latin typeface="Futura" charset="0"/>
              </a:rPr>
              <a:t>escribirá frases </a:t>
            </a:r>
            <a:r>
              <a:rPr lang="es-ES" sz="2400" dirty="0" smtClean="0">
                <a:solidFill>
                  <a:srgbClr val="404040"/>
                </a:solidFill>
                <a:latin typeface="Futura" charset="0"/>
              </a:rPr>
              <a:t>sin puntuación.</a:t>
            </a:r>
            <a:endParaRPr lang="es-ES" sz="2400" dirty="0">
              <a:solidFill>
                <a:srgbClr val="404040"/>
              </a:solidFill>
              <a:latin typeface="Futura" charset="0"/>
            </a:endParaRPr>
          </a:p>
          <a:p>
            <a:pPr eaLnBrk="1" hangingPunct="1"/>
            <a:endParaRPr lang="es-ES" sz="2400" dirty="0">
              <a:solidFill>
                <a:srgbClr val="404040"/>
              </a:solidFill>
              <a:latin typeface="Futura" charset="0"/>
            </a:endParaRPr>
          </a:p>
          <a:p>
            <a:pPr eaLnBrk="1" hangingPunct="1"/>
            <a:r>
              <a:rPr lang="es-ES" sz="2400" dirty="0">
                <a:solidFill>
                  <a:srgbClr val="404040"/>
                </a:solidFill>
                <a:latin typeface="Futura" charset="0"/>
              </a:rPr>
              <a:t>Cambiarán las hojas para que el otro grupo </a:t>
            </a:r>
            <a:r>
              <a:rPr lang="es-ES" sz="2400" dirty="0" smtClean="0">
                <a:solidFill>
                  <a:srgbClr val="404040"/>
                </a:solidFill>
                <a:latin typeface="Futura" charset="0"/>
              </a:rPr>
              <a:t>complete con los signos de puntuación necesarios.</a:t>
            </a:r>
            <a:endParaRPr lang="es-ES" sz="2400" dirty="0">
              <a:solidFill>
                <a:srgbClr val="404040"/>
              </a:solidFill>
              <a:latin typeface="Futura" charset="0"/>
            </a:endParaRPr>
          </a:p>
          <a:p>
            <a:pPr eaLnBrk="1" hangingPunct="1"/>
            <a:r>
              <a:rPr lang="es-ES" sz="2400" dirty="0">
                <a:solidFill>
                  <a:srgbClr val="404040"/>
                </a:solidFill>
                <a:latin typeface="Futura" charset="0"/>
              </a:rPr>
              <a:t>Luego intercambian las hojas otra vez para la corrección.</a:t>
            </a:r>
          </a:p>
          <a:p>
            <a:pPr eaLnBrk="1" hangingPunct="1"/>
            <a:endParaRPr lang="es-ES" sz="2400" dirty="0">
              <a:solidFill>
                <a:srgbClr val="404040"/>
              </a:solidFill>
              <a:latin typeface="Futura" charset="0"/>
            </a:endParaRPr>
          </a:p>
          <a:p>
            <a:pPr eaLnBrk="1" hangingPunct="1"/>
            <a:r>
              <a:rPr lang="es-ES" sz="2400" dirty="0">
                <a:solidFill>
                  <a:srgbClr val="404040"/>
                </a:solidFill>
                <a:latin typeface="Futura" charset="0"/>
              </a:rPr>
              <a:t>Gana el grupo que haya </a:t>
            </a:r>
            <a:r>
              <a:rPr lang="es-ES" sz="2400" dirty="0" smtClean="0">
                <a:solidFill>
                  <a:srgbClr val="404040"/>
                </a:solidFill>
                <a:latin typeface="Futura" charset="0"/>
              </a:rPr>
              <a:t>completado correctamente más frases.</a:t>
            </a:r>
            <a:endParaRPr lang="es-ES" sz="2400" dirty="0">
              <a:solidFill>
                <a:srgbClr val="404040"/>
              </a:solidFill>
              <a:latin typeface="Futur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16387" name="Espaço Reservado para Texto 11"/>
          <p:cNvSpPr txBox="1">
            <a:spLocks/>
          </p:cNvSpPr>
          <p:nvPr/>
        </p:nvSpPr>
        <p:spPr bwMode="auto">
          <a:xfrm>
            <a:off x="785813" y="1000125"/>
            <a:ext cx="7315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</a:pPr>
            <a:r>
              <a:rPr lang="es-ES_tradnl" sz="4800" b="1">
                <a:solidFill>
                  <a:srgbClr val="E60049"/>
                </a:solidFill>
                <a:latin typeface="Futura" charset="0"/>
              </a:rPr>
              <a:t>¡Gracias!</a:t>
            </a:r>
          </a:p>
        </p:txBody>
      </p:sp>
      <p:pic>
        <p:nvPicPr>
          <p:cNvPr id="15366" name="Picture 9" descr="http://www.abcschool.com/immagini/smile_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50" y="1928813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2688</TotalTime>
  <Words>1145</Words>
  <Application>Microsoft Office PowerPoint</Application>
  <PresentationFormat>Apresentação na tela (4:3)</PresentationFormat>
  <Paragraphs>169</Paragraphs>
  <Slides>23</Slides>
  <Notes>22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Tema de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</dc:creator>
  <cp:lastModifiedBy>adrianaf</cp:lastModifiedBy>
  <cp:revision>290</cp:revision>
  <dcterms:created xsi:type="dcterms:W3CDTF">2013-01-08T22:47:55Z</dcterms:created>
  <dcterms:modified xsi:type="dcterms:W3CDTF">2014-05-06T02:37:32Z</dcterms:modified>
</cp:coreProperties>
</file>