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5" r:id="rId3"/>
    <p:sldId id="284" r:id="rId4"/>
    <p:sldId id="297" r:id="rId5"/>
    <p:sldId id="283" r:id="rId6"/>
    <p:sldId id="319" r:id="rId7"/>
    <p:sldId id="320" r:id="rId8"/>
    <p:sldId id="324" r:id="rId9"/>
    <p:sldId id="323" r:id="rId10"/>
    <p:sldId id="280" r:id="rId11"/>
    <p:sldId id="296" r:id="rId12"/>
    <p:sldId id="264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99"/>
    <a:srgbClr val="FF00FF"/>
    <a:srgbClr val="FFDDFF"/>
    <a:srgbClr val="FFCCFF"/>
    <a:srgbClr val="FFCCCC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73357" autoAdjust="0"/>
  </p:normalViewPr>
  <p:slideViewPr>
    <p:cSldViewPr>
      <p:cViewPr varScale="1">
        <p:scale>
          <a:sx n="54" d="100"/>
          <a:sy n="54" d="100"/>
        </p:scale>
        <p:origin x="20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F44CAFD-3D91-4ED1-B7CC-474E300530D8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8035DE-1A4A-40DA-A662-4F0174D742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0572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321CD1-E066-4795-B727-703C0AA31290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DEEBF9A-5E27-4930-82AD-8640F4520E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5977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/>
              <a:t>Esta presentación en power point la podrás, de acuerdo con el currículum de cada grupo, trabajar vía cañón, televisión o pizarra digital interactiva. Esperamos que te sea muy útil.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5C65EC-520D-4B06-A2E7-DBBE4A79705A}" type="slidenum">
              <a:rPr lang="pt-BR" altLang="pt-BR"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3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4F80C5-F33B-4166-B229-3B9C4E2A3D66}" type="slidenum">
              <a:rPr lang="pt-BR" altLang="pt-BR"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03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7D2EAA-1BED-4008-81A7-687AFF40E7AD}" type="slidenum">
              <a:rPr lang="pt-BR" altLang="pt-BR">
                <a:latin typeface="Calibri" panose="020F0502020204030204" pitchFamily="34" charset="0"/>
              </a:rPr>
              <a:pPr eaLnBrk="1" hangingPunct="1"/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68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541155-4A75-418F-A5FC-5C5B324283DA}" type="slidenum">
              <a:rPr lang="pt-BR" altLang="pt-BR">
                <a:latin typeface="Calibri" panose="020F0502020204030204" pitchFamily="34" charset="0"/>
              </a:rPr>
              <a:pPr eaLnBrk="1" hangingPunct="1"/>
              <a:t>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2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08EE21-2771-4B60-A603-BBAEC84ADA94}" type="slidenum">
              <a:rPr lang="pt-BR" altLang="pt-BR">
                <a:latin typeface="Calibri" panose="020F0502020204030204" pitchFamily="34" charset="0"/>
              </a:rPr>
              <a:pPr eaLnBrk="1" hangingPunct="1"/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93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pt-BR" smtClean="0"/>
              <a:t>Propón a los alumnos una competición. Habrá dos grupos. Les dirás una expresión: 1 grupo tendrá que formular una frase con más que 5 palabras con “haber” y el otro con “tener”. El grupo que empiece elige el verbo y el otro grupo no podrá repetir palabras de la otra frase.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17382E-3753-48BF-9605-DAD052A0DF05}" type="slidenum">
              <a:rPr lang="pt-BR" altLang="pt-BR">
                <a:latin typeface="Calibri" panose="020F0502020204030204" pitchFamily="34" charset="0"/>
              </a:rPr>
              <a:pPr eaLnBrk="1" hangingPunct="1"/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18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A8E571-5C9E-40BA-8336-1E229E0ADAF2}" type="slidenum">
              <a:rPr lang="pt-BR" altLang="pt-BR">
                <a:latin typeface="Calibri" panose="020F0502020204030204" pitchFamily="34" charset="0"/>
              </a:rPr>
              <a:pPr eaLnBrk="1" hangingPunct="1"/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66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7E163B-7588-46B1-A2FA-0CBC54EFA81A}" type="slidenum">
              <a:rPr lang="pt-BR" altLang="pt-BR">
                <a:latin typeface="Calibri" panose="020F0502020204030204" pitchFamily="34" charset="0"/>
              </a:rPr>
              <a:pPr eaLnBrk="1" hangingPunct="1"/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6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9B69-BD88-4AC4-A7AA-3C5BF27CCFA7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87277-C44D-481D-A967-223A0DC494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40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CAE6-3CCD-4B83-BE45-D9EEF3C5D55A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4256-8BC1-45B1-B8DB-196FB90E34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04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42B0-C06F-419B-9A9A-4B6D10562F69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CBEB0-08C7-4A60-A996-BE6000A8A2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471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60BE-04E8-4F64-BDD3-CDB7F56B483F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656D1-AF0E-4B76-B208-FFC8E09291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389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D758-8346-4A36-AE86-D98BB53FB46E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06CE4-E143-4FFA-B3E2-258AF67414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822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D35B-A93C-4F5A-AEF1-DCFE89DCEDE9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0B0-C107-4E4E-B246-BB24A5CCA3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99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80E4-08CB-4FAF-8742-054023408823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2E98B-6502-47F3-8229-B9EC841DCF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3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D0F6-0A7B-43DF-9DE0-E25AB44E4493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2AB98-9DEB-4C84-BC4E-9BE3E860FF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797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grpSp>
        <p:nvGrpSpPr>
          <p:cNvPr id="3" name="Grupo 33"/>
          <p:cNvGrpSpPr>
            <a:grpSpLocks/>
          </p:cNvGrpSpPr>
          <p:nvPr userDrawn="1"/>
        </p:nvGrpSpPr>
        <p:grpSpPr bwMode="auto">
          <a:xfrm>
            <a:off x="0" y="0"/>
            <a:ext cx="9144000" cy="787400"/>
            <a:chOff x="0" y="-24"/>
            <a:chExt cx="9144000" cy="787406"/>
          </a:xfrm>
        </p:grpSpPr>
        <p:sp>
          <p:nvSpPr>
            <p:cNvPr id="4" name="CaixaDeTexto 24"/>
            <p:cNvSpPr txBox="1">
              <a:spLocks noChangeArrowheads="1"/>
            </p:cNvSpPr>
            <p:nvPr/>
          </p:nvSpPr>
          <p:spPr bwMode="auto">
            <a:xfrm>
              <a:off x="0" y="-24"/>
              <a:ext cx="9144000" cy="7699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  <a:p>
              <a:pPr>
                <a:defRPr/>
              </a:pPr>
              <a:r>
                <a:rPr lang="en-US" sz="2000" b="1" dirty="0" err="1">
                  <a:solidFill>
                    <a:srgbClr val="FF0000"/>
                  </a:solidFill>
                  <a:latin typeface="Candara" pitchFamily="34" charset="0"/>
                </a:rPr>
                <a:t>Bolet</a:t>
              </a:r>
              <a:r>
                <a:rPr lang="pt-BR" sz="2000" b="1" dirty="0" err="1">
                  <a:solidFill>
                    <a:srgbClr val="FF0000"/>
                  </a:solidFill>
                  <a:latin typeface="Candara" pitchFamily="34" charset="0"/>
                </a:rPr>
                <a:t>ín</a:t>
              </a:r>
              <a:r>
                <a:rPr lang="pt-BR" sz="2000" b="1" dirty="0">
                  <a:solidFill>
                    <a:srgbClr val="FF0000"/>
                  </a:solidFill>
                  <a:latin typeface="Candara" pitchFamily="34" charset="0"/>
                </a:rPr>
                <a:t> </a:t>
              </a:r>
              <a:r>
                <a:rPr lang="pt-BR" sz="2600" b="1" dirty="0">
                  <a:solidFill>
                    <a:srgbClr val="FF0000"/>
                  </a:solidFill>
                  <a:latin typeface="Candara" pitchFamily="34" charset="0"/>
                </a:rPr>
                <a:t>Santillana</a:t>
              </a:r>
            </a:p>
          </p:txBody>
        </p:sp>
        <p:graphicFrame>
          <p:nvGraphicFramePr>
            <p:cNvPr id="5" name="Object 25"/>
            <p:cNvGraphicFramePr>
              <a:graphicFrameLocks noChangeAspect="1"/>
            </p:cNvGraphicFramePr>
            <p:nvPr userDrawn="1"/>
          </p:nvGraphicFramePr>
          <p:xfrm>
            <a:off x="7247845" y="0"/>
            <a:ext cx="1896155" cy="785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66" name="Imagem de bitmap" r:id="rId3" imgW="1181265" imgH="485586" progId="Paint.Picture">
                    <p:embed/>
                  </p:oleObj>
                </mc:Choice>
                <mc:Fallback>
                  <p:oleObj name="Imagem de bitmap" r:id="rId3" imgW="1181265" imgH="48558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7845" y="0"/>
                          <a:ext cx="1896155" cy="7857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Conector reto 5"/>
            <p:cNvCxnSpPr/>
            <p:nvPr/>
          </p:nvCxnSpPr>
          <p:spPr>
            <a:xfrm>
              <a:off x="0" y="785795"/>
              <a:ext cx="9144000" cy="158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E88F-B62E-4C2B-9EC8-478F74209BE1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21D00-428F-4E67-86A6-B09F41152E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645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C82E-2C6B-4BB7-AA35-706847F61323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A7DE1-F067-4FE0-A807-D7DDFB6DF8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20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A26B-9C40-4CC2-895E-B545A5D843D3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07B44-C578-42BA-9A4B-8CF9F9EC21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353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717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561F725-02F5-485B-8E6A-8B838AED8259}" type="datetimeFigureOut">
              <a:rPr lang="pt-BR"/>
              <a:pPr>
                <a:defRPr/>
              </a:pPr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717113-9CD6-430D-8BF5-075AC8C4CD9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pSp>
        <p:nvGrpSpPr>
          <p:cNvPr id="2052" name="Grupo 33"/>
          <p:cNvGrpSpPr>
            <a:grpSpLocks/>
          </p:cNvGrpSpPr>
          <p:nvPr/>
        </p:nvGrpSpPr>
        <p:grpSpPr bwMode="auto">
          <a:xfrm>
            <a:off x="0" y="0"/>
            <a:ext cx="9144000" cy="787400"/>
            <a:chOff x="0" y="-24"/>
            <a:chExt cx="9144000" cy="787406"/>
          </a:xfrm>
        </p:grpSpPr>
        <p:sp>
          <p:nvSpPr>
            <p:cNvPr id="2054" name="CaixaDeTexto 24"/>
            <p:cNvSpPr txBox="1">
              <a:spLocks noChangeArrowheads="1"/>
            </p:cNvSpPr>
            <p:nvPr/>
          </p:nvSpPr>
          <p:spPr bwMode="auto">
            <a:xfrm>
              <a:off x="0" y="-24"/>
              <a:ext cx="9144000" cy="769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/>
            </a:p>
            <a:p>
              <a:pPr eaLnBrk="1" hangingPunct="1"/>
              <a:r>
                <a:rPr lang="en-US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Bolet</a:t>
              </a:r>
              <a:r>
                <a:rPr lang="pt-BR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ín </a:t>
              </a:r>
              <a:r>
                <a:rPr lang="pt-BR" altLang="pt-BR" sz="2600" b="1">
                  <a:solidFill>
                    <a:srgbClr val="FF0000"/>
                  </a:solidFill>
                  <a:latin typeface="Candara" panose="020E0502030303020204" pitchFamily="34" charset="0"/>
                </a:rPr>
                <a:t>Santillana</a:t>
              </a:r>
            </a:p>
          </p:txBody>
        </p:sp>
        <p:graphicFrame>
          <p:nvGraphicFramePr>
            <p:cNvPr id="2050" name="Object 25"/>
            <p:cNvGraphicFramePr>
              <a:graphicFrameLocks noChangeAspect="1"/>
            </p:cNvGraphicFramePr>
            <p:nvPr/>
          </p:nvGraphicFramePr>
          <p:xfrm>
            <a:off x="7247845" y="0"/>
            <a:ext cx="1896155" cy="785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Imagem de bitmap" r:id="rId4" imgW="1181265" imgH="485586" progId="Paint.Picture">
                    <p:embed/>
                  </p:oleObj>
                </mc:Choice>
                <mc:Fallback>
                  <p:oleObj name="Imagem de bitmap" r:id="rId4" imgW="1181265" imgH="485586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7845" y="0"/>
                          <a:ext cx="1896155" cy="7857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Conector reto 28"/>
            <p:cNvCxnSpPr/>
            <p:nvPr/>
          </p:nvCxnSpPr>
          <p:spPr>
            <a:xfrm>
              <a:off x="0" y="785795"/>
              <a:ext cx="9144000" cy="158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29" name="CaixaDeTexto 3"/>
          <p:cNvSpPr txBox="1">
            <a:spLocks noChangeArrowheads="1"/>
          </p:cNvSpPr>
          <p:nvPr/>
        </p:nvSpPr>
        <p:spPr bwMode="auto">
          <a:xfrm>
            <a:off x="571500" y="1500188"/>
            <a:ext cx="80010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9000">
                <a:solidFill>
                  <a:srgbClr val="FF0000"/>
                </a:solidFill>
                <a:latin typeface="Candara" panose="020E0502030303020204" pitchFamily="34" charset="0"/>
              </a:rPr>
              <a:t>PRESENTE DE INDICATIVO </a:t>
            </a:r>
          </a:p>
          <a:p>
            <a:pPr algn="ctr" eaLnBrk="1" hangingPunct="1"/>
            <a:r>
              <a:rPr lang="pt-BR" altLang="pt-BR" sz="9000">
                <a:solidFill>
                  <a:srgbClr val="FF0000"/>
                </a:solidFill>
                <a:latin typeface="Candara" panose="020E0502030303020204" pitchFamily="34" charset="0"/>
              </a:rPr>
              <a:t>(REPASO)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pSp>
        <p:nvGrpSpPr>
          <p:cNvPr id="3076" name="Grupo 33"/>
          <p:cNvGrpSpPr>
            <a:grpSpLocks/>
          </p:cNvGrpSpPr>
          <p:nvPr/>
        </p:nvGrpSpPr>
        <p:grpSpPr bwMode="auto">
          <a:xfrm>
            <a:off x="0" y="0"/>
            <a:ext cx="9144000" cy="787400"/>
            <a:chOff x="0" y="-24"/>
            <a:chExt cx="9144000" cy="787406"/>
          </a:xfrm>
        </p:grpSpPr>
        <p:sp>
          <p:nvSpPr>
            <p:cNvPr id="3088" name="CaixaDeTexto 24"/>
            <p:cNvSpPr txBox="1">
              <a:spLocks noChangeArrowheads="1"/>
            </p:cNvSpPr>
            <p:nvPr/>
          </p:nvSpPr>
          <p:spPr bwMode="auto">
            <a:xfrm>
              <a:off x="0" y="-24"/>
              <a:ext cx="9144000" cy="769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/>
            </a:p>
            <a:p>
              <a:pPr eaLnBrk="1" hangingPunct="1"/>
              <a:r>
                <a:rPr lang="en-US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Bolet</a:t>
              </a:r>
              <a:r>
                <a:rPr lang="pt-BR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ín </a:t>
              </a:r>
              <a:r>
                <a:rPr lang="pt-BR" altLang="pt-BR" sz="2600" b="1">
                  <a:solidFill>
                    <a:srgbClr val="FF0000"/>
                  </a:solidFill>
                  <a:latin typeface="Candara" panose="020E0502030303020204" pitchFamily="34" charset="0"/>
                </a:rPr>
                <a:t>Santillana</a:t>
              </a:r>
            </a:p>
          </p:txBody>
        </p:sp>
        <p:graphicFrame>
          <p:nvGraphicFramePr>
            <p:cNvPr id="3074" name="Object 25"/>
            <p:cNvGraphicFramePr>
              <a:graphicFrameLocks noChangeAspect="1"/>
            </p:cNvGraphicFramePr>
            <p:nvPr/>
          </p:nvGraphicFramePr>
          <p:xfrm>
            <a:off x="7247845" y="0"/>
            <a:ext cx="1896155" cy="785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Imagem de bitmap" r:id="rId4" imgW="1181265" imgH="485586" progId="Paint.Picture">
                    <p:embed/>
                  </p:oleObj>
                </mc:Choice>
                <mc:Fallback>
                  <p:oleObj name="Imagem de bitmap" r:id="rId4" imgW="1181265" imgH="485586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7845" y="0"/>
                          <a:ext cx="1896155" cy="7857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Conector reto 28"/>
            <p:cNvCxnSpPr/>
            <p:nvPr/>
          </p:nvCxnSpPr>
          <p:spPr>
            <a:xfrm>
              <a:off x="0" y="785795"/>
              <a:ext cx="9144000" cy="158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5572125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Candara" panose="020E0502030303020204" pitchFamily="34" charset="0"/>
              </a:rPr>
              <a:t>C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5270500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O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913313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M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4500563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P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405606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E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3627438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T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3214688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I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857500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C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2428875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I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2071688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Candara" panose="020E0502030303020204" pitchFamily="34" charset="0"/>
              </a:rPr>
              <a:t>Ó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1698625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N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pSp>
        <p:nvGrpSpPr>
          <p:cNvPr id="4100" name="Grupo 33"/>
          <p:cNvGrpSpPr>
            <a:grpSpLocks/>
          </p:cNvGrpSpPr>
          <p:nvPr/>
        </p:nvGrpSpPr>
        <p:grpSpPr bwMode="auto">
          <a:xfrm>
            <a:off x="0" y="0"/>
            <a:ext cx="9144000" cy="787400"/>
            <a:chOff x="0" y="-24"/>
            <a:chExt cx="9144000" cy="787406"/>
          </a:xfrm>
        </p:grpSpPr>
        <p:sp>
          <p:nvSpPr>
            <p:cNvPr id="4102" name="CaixaDeTexto 24"/>
            <p:cNvSpPr txBox="1">
              <a:spLocks noChangeArrowheads="1"/>
            </p:cNvSpPr>
            <p:nvPr/>
          </p:nvSpPr>
          <p:spPr bwMode="auto">
            <a:xfrm>
              <a:off x="0" y="-24"/>
              <a:ext cx="9144000" cy="769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/>
            </a:p>
            <a:p>
              <a:pPr eaLnBrk="1" hangingPunct="1"/>
              <a:r>
                <a:rPr lang="en-US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Bolet</a:t>
              </a:r>
              <a:r>
                <a:rPr lang="pt-BR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ín </a:t>
              </a:r>
              <a:r>
                <a:rPr lang="pt-BR" altLang="pt-BR" sz="2600" b="1">
                  <a:solidFill>
                    <a:srgbClr val="FF0000"/>
                  </a:solidFill>
                  <a:latin typeface="Candara" panose="020E0502030303020204" pitchFamily="34" charset="0"/>
                </a:rPr>
                <a:t>Santillana</a:t>
              </a:r>
            </a:p>
          </p:txBody>
        </p:sp>
        <p:graphicFrame>
          <p:nvGraphicFramePr>
            <p:cNvPr id="4098" name="Object 25"/>
            <p:cNvGraphicFramePr>
              <a:graphicFrameLocks noChangeAspect="1"/>
            </p:cNvGraphicFramePr>
            <p:nvPr/>
          </p:nvGraphicFramePr>
          <p:xfrm>
            <a:off x="7247845" y="0"/>
            <a:ext cx="1896155" cy="785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Imagem de bitmap" r:id="rId4" imgW="1181265" imgH="485586" progId="Paint.Picture">
                    <p:embed/>
                  </p:oleObj>
                </mc:Choice>
                <mc:Fallback>
                  <p:oleObj name="Imagem de bitmap" r:id="rId4" imgW="1181265" imgH="485586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7845" y="0"/>
                          <a:ext cx="1896155" cy="7857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Conector reto 28"/>
            <p:cNvCxnSpPr/>
            <p:nvPr/>
          </p:nvCxnSpPr>
          <p:spPr>
            <a:xfrm>
              <a:off x="0" y="785795"/>
              <a:ext cx="9144000" cy="158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CaixaDeTexto 3"/>
          <p:cNvSpPr txBox="1">
            <a:spLocks noChangeArrowheads="1"/>
          </p:cNvSpPr>
          <p:nvPr/>
        </p:nvSpPr>
        <p:spPr bwMode="auto">
          <a:xfrm>
            <a:off x="428625" y="1476375"/>
            <a:ext cx="80724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ES" altLang="pt-BR" sz="2800">
                <a:latin typeface="Candara" panose="020E0502030303020204" pitchFamily="34" charset="0"/>
              </a:rPr>
              <a:t> 2 grupos compiten;</a:t>
            </a:r>
          </a:p>
          <a:p>
            <a:pPr eaLnBrk="1" hangingPunct="1">
              <a:buFontTx/>
              <a:buChar char="-"/>
            </a:pPr>
            <a:r>
              <a:rPr lang="es-ES" altLang="pt-BR" sz="2800">
                <a:latin typeface="Candara" panose="020E0502030303020204" pitchFamily="34" charset="0"/>
              </a:rPr>
              <a:t> Cada grupo: elige una irregularidad para que el otro grupo diga un verbo y una forma conjugada.</a:t>
            </a:r>
          </a:p>
          <a:p>
            <a:pPr eaLnBrk="1" hangingPunct="1"/>
            <a:endParaRPr lang="es-ES" altLang="pt-BR" sz="2800">
              <a:latin typeface="Candara" panose="020E0502030303020204" pitchFamily="34" charset="0"/>
            </a:endParaRPr>
          </a:p>
          <a:p>
            <a:pPr eaLnBrk="1" hangingPunct="1"/>
            <a:r>
              <a:rPr lang="es-ES" altLang="pt-BR" sz="2800">
                <a:latin typeface="Candara" panose="020E0502030303020204" pitchFamily="34" charset="0"/>
              </a:rPr>
              <a:t>Por ejemplo:</a:t>
            </a:r>
          </a:p>
          <a:p>
            <a:pPr eaLnBrk="1" hangingPunct="1"/>
            <a:endParaRPr lang="es-ES" altLang="pt-BR" sz="2800">
              <a:latin typeface="Candara" panose="020E0502030303020204" pitchFamily="34" charset="0"/>
            </a:endParaRPr>
          </a:p>
          <a:p>
            <a:pPr eaLnBrk="1" hangingPunct="1"/>
            <a:r>
              <a:rPr lang="es-ES" altLang="pt-BR" sz="2800">
                <a:latin typeface="Candara" panose="020E0502030303020204" pitchFamily="34" charset="0"/>
              </a:rPr>
              <a:t>Grupo A: Diptongación</a:t>
            </a:r>
          </a:p>
          <a:p>
            <a:pPr eaLnBrk="1" hangingPunct="1"/>
            <a:r>
              <a:rPr lang="es-ES" altLang="pt-BR" sz="2800">
                <a:latin typeface="Candara" panose="020E0502030303020204" pitchFamily="34" charset="0"/>
              </a:rPr>
              <a:t>Grupo B: </a:t>
            </a:r>
            <a:r>
              <a:rPr lang="es-ES" altLang="pt-BR" sz="2800" i="1">
                <a:latin typeface="Candara" panose="020E0502030303020204" pitchFamily="34" charset="0"/>
              </a:rPr>
              <a:t>Jugar – juego</a:t>
            </a:r>
          </a:p>
          <a:p>
            <a:pPr eaLnBrk="1" hangingPunct="1"/>
            <a:endParaRPr lang="es-ES" altLang="pt-BR" sz="2800" i="1">
              <a:latin typeface="Candara" panose="020E0502030303020204" pitchFamily="34" charset="0"/>
            </a:endParaRPr>
          </a:p>
          <a:p>
            <a:pPr eaLnBrk="1" hangingPunct="1"/>
            <a:r>
              <a:rPr lang="es-ES" altLang="pt-BR" sz="2800">
                <a:latin typeface="Candara" panose="020E0502030303020204" pitchFamily="34" charset="0"/>
              </a:rPr>
              <a:t>El objetivo es dar más respuestas correctas.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pSp>
        <p:nvGrpSpPr>
          <p:cNvPr id="5124" name="Grupo 33"/>
          <p:cNvGrpSpPr>
            <a:grpSpLocks/>
          </p:cNvGrpSpPr>
          <p:nvPr/>
        </p:nvGrpSpPr>
        <p:grpSpPr bwMode="auto">
          <a:xfrm>
            <a:off x="0" y="0"/>
            <a:ext cx="9144000" cy="787400"/>
            <a:chOff x="0" y="-24"/>
            <a:chExt cx="9144000" cy="787406"/>
          </a:xfrm>
        </p:grpSpPr>
        <p:sp>
          <p:nvSpPr>
            <p:cNvPr id="5127" name="CaixaDeTexto 24"/>
            <p:cNvSpPr txBox="1">
              <a:spLocks noChangeArrowheads="1"/>
            </p:cNvSpPr>
            <p:nvPr/>
          </p:nvSpPr>
          <p:spPr bwMode="auto">
            <a:xfrm>
              <a:off x="0" y="-24"/>
              <a:ext cx="9144000" cy="769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/>
            </a:p>
            <a:p>
              <a:pPr eaLnBrk="1" hangingPunct="1"/>
              <a:r>
                <a:rPr lang="en-US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Bolet</a:t>
              </a:r>
              <a:r>
                <a:rPr lang="pt-BR" altLang="pt-BR" sz="2000" b="1">
                  <a:solidFill>
                    <a:srgbClr val="FF0000"/>
                  </a:solidFill>
                  <a:latin typeface="Candara" panose="020E0502030303020204" pitchFamily="34" charset="0"/>
                </a:rPr>
                <a:t>ín </a:t>
              </a:r>
              <a:r>
                <a:rPr lang="pt-BR" altLang="pt-BR" sz="2600" b="1">
                  <a:solidFill>
                    <a:srgbClr val="FF0000"/>
                  </a:solidFill>
                  <a:latin typeface="Candara" panose="020E0502030303020204" pitchFamily="34" charset="0"/>
                </a:rPr>
                <a:t>Santillana</a:t>
              </a:r>
            </a:p>
          </p:txBody>
        </p:sp>
        <p:graphicFrame>
          <p:nvGraphicFramePr>
            <p:cNvPr id="5122" name="Object 25"/>
            <p:cNvGraphicFramePr>
              <a:graphicFrameLocks noChangeAspect="1"/>
            </p:cNvGraphicFramePr>
            <p:nvPr/>
          </p:nvGraphicFramePr>
          <p:xfrm>
            <a:off x="7247845" y="0"/>
            <a:ext cx="1896155" cy="785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Imagem de bitmap" r:id="rId4" imgW="1181265" imgH="485586" progId="Paint.Picture">
                    <p:embed/>
                  </p:oleObj>
                </mc:Choice>
                <mc:Fallback>
                  <p:oleObj name="Imagem de bitmap" r:id="rId4" imgW="1181265" imgH="485586" progId="Paint.Picture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7845" y="0"/>
                          <a:ext cx="1896155" cy="7857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Conector reto 28"/>
            <p:cNvCxnSpPr/>
            <p:nvPr/>
          </p:nvCxnSpPr>
          <p:spPr>
            <a:xfrm>
              <a:off x="0" y="785795"/>
              <a:ext cx="9144000" cy="158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Espaço Reservado para Texto 11"/>
          <p:cNvSpPr txBox="1">
            <a:spLocks/>
          </p:cNvSpPr>
          <p:nvPr/>
        </p:nvSpPr>
        <p:spPr bwMode="auto">
          <a:xfrm>
            <a:off x="785813" y="1000125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4800" b="1" kern="0" dirty="0">
                <a:solidFill>
                  <a:srgbClr val="FF0000"/>
                </a:solidFill>
                <a:latin typeface="Candara" pitchFamily="34" charset="0"/>
              </a:rPr>
              <a:t>¡Gracias!</a:t>
            </a:r>
          </a:p>
        </p:txBody>
      </p:sp>
      <p:pic>
        <p:nvPicPr>
          <p:cNvPr id="5126" name="Picture 9" descr="http://www.abcschool.com/immagini/smile_0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928813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929188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Candara" panose="020E0502030303020204" pitchFamily="34" charset="0"/>
              </a:rPr>
              <a:t>C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642938" y="455612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O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214438" y="4056063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N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1785938" y="3556000"/>
            <a:ext cx="714375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T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2286000" y="3055938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E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2786063" y="2555875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X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3143250" y="2000250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T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3571875" y="1643063"/>
            <a:ext cx="642938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U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4000500" y="1143000"/>
            <a:ext cx="714375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A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4572000" y="1428750"/>
            <a:ext cx="642938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Candara" panose="020E0502030303020204" pitchFamily="34" charset="0"/>
              </a:rPr>
              <a:t>L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5143500" y="1928813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I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9" name="CaixaDeTexto 6"/>
          <p:cNvSpPr txBox="1">
            <a:spLocks noChangeArrowheads="1"/>
          </p:cNvSpPr>
          <p:nvPr/>
        </p:nvSpPr>
        <p:spPr bwMode="auto">
          <a:xfrm>
            <a:off x="5572125" y="2500313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Z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20" name="CaixaDeTexto 6"/>
          <p:cNvSpPr txBox="1">
            <a:spLocks noChangeArrowheads="1"/>
          </p:cNvSpPr>
          <p:nvPr/>
        </p:nvSpPr>
        <p:spPr bwMode="auto">
          <a:xfrm>
            <a:off x="6072188" y="3071813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A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21" name="CaixaDeTexto 6"/>
          <p:cNvSpPr txBox="1">
            <a:spLocks noChangeArrowheads="1"/>
          </p:cNvSpPr>
          <p:nvPr/>
        </p:nvSpPr>
        <p:spPr bwMode="auto">
          <a:xfrm>
            <a:off x="6643688" y="3500438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C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22" name="CaixaDeTexto 6"/>
          <p:cNvSpPr txBox="1">
            <a:spLocks noChangeArrowheads="1"/>
          </p:cNvSpPr>
          <p:nvPr/>
        </p:nvSpPr>
        <p:spPr bwMode="auto">
          <a:xfrm>
            <a:off x="7215188" y="4000500"/>
            <a:ext cx="642937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I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23" name="CaixaDeTexto 6"/>
          <p:cNvSpPr txBox="1">
            <a:spLocks noChangeArrowheads="1"/>
          </p:cNvSpPr>
          <p:nvPr/>
        </p:nvSpPr>
        <p:spPr bwMode="auto">
          <a:xfrm>
            <a:off x="7643813" y="442912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O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24" name="CaixaDeTexto 6"/>
          <p:cNvSpPr txBox="1">
            <a:spLocks noChangeArrowheads="1"/>
          </p:cNvSpPr>
          <p:nvPr/>
        </p:nvSpPr>
        <p:spPr bwMode="auto">
          <a:xfrm>
            <a:off x="8143875" y="4857750"/>
            <a:ext cx="78581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N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3"/>
          <p:cNvSpPr txBox="1">
            <a:spLocks noChangeArrowheads="1"/>
          </p:cNvSpPr>
          <p:nvPr/>
        </p:nvSpPr>
        <p:spPr bwMode="auto">
          <a:xfrm>
            <a:off x="571500" y="1785938"/>
            <a:ext cx="8215313" cy="3786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3000" dirty="0">
                <a:latin typeface="Candara" pitchFamily="34" charset="0"/>
              </a:rPr>
              <a:t>Verbo – com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e</a:t>
            </a:r>
            <a:r>
              <a:rPr lang="es-ES" sz="3000" dirty="0">
                <a:latin typeface="Candara" pitchFamily="34" charset="0"/>
              </a:rPr>
              <a:t>r. Ej.: Yo com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o</a:t>
            </a:r>
            <a:r>
              <a:rPr lang="es-ES" sz="3000" dirty="0">
                <a:latin typeface="Candara" pitchFamily="34" charset="0"/>
              </a:rPr>
              <a:t> chocolate.</a:t>
            </a:r>
          </a:p>
          <a:p>
            <a:pPr algn="ctr">
              <a:defRPr/>
            </a:pPr>
            <a:endParaRPr lang="es-ES" sz="3000" dirty="0">
              <a:latin typeface="Candara" pitchFamily="34" charset="0"/>
            </a:endParaRPr>
          </a:p>
          <a:p>
            <a:pPr algn="ctr">
              <a:defRPr/>
            </a:pPr>
            <a:r>
              <a:rPr lang="es-ES" sz="3000" dirty="0">
                <a:latin typeface="Candara" pitchFamily="34" charset="0"/>
              </a:rPr>
              <a:t>Verbo – s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e</a:t>
            </a:r>
            <a:r>
              <a:rPr lang="es-ES" sz="3000" dirty="0">
                <a:latin typeface="Candara" pitchFamily="34" charset="0"/>
              </a:rPr>
              <a:t>ntir. Ej.: Me s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ie</a:t>
            </a:r>
            <a:r>
              <a:rPr lang="es-ES" sz="3000" dirty="0">
                <a:latin typeface="Candara" pitchFamily="34" charset="0"/>
              </a:rPr>
              <a:t>nto feliz hoy.</a:t>
            </a:r>
          </a:p>
          <a:p>
            <a:pPr algn="ctr">
              <a:defRPr/>
            </a:pPr>
            <a:endParaRPr lang="es-ES" sz="3000" dirty="0">
              <a:latin typeface="Candara" pitchFamily="34" charset="0"/>
            </a:endParaRPr>
          </a:p>
          <a:p>
            <a:pPr algn="ctr">
              <a:defRPr/>
            </a:pPr>
            <a:r>
              <a:rPr lang="es-ES" sz="3000" dirty="0">
                <a:latin typeface="Candara" pitchFamily="34" charset="0"/>
              </a:rPr>
              <a:t>Verbo – s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er</a:t>
            </a:r>
            <a:r>
              <a:rPr lang="es-ES" sz="3000" dirty="0">
                <a:latin typeface="Candara" pitchFamily="34" charset="0"/>
              </a:rPr>
              <a:t>. Ej.: Yo s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oy</a:t>
            </a:r>
            <a:r>
              <a:rPr lang="es-ES" sz="3000" dirty="0">
                <a:latin typeface="Candara" pitchFamily="34" charset="0"/>
              </a:rPr>
              <a:t> alumna de español.</a:t>
            </a:r>
          </a:p>
          <a:p>
            <a:pPr algn="ctr">
              <a:defRPr/>
            </a:pPr>
            <a:endParaRPr lang="es-ES" sz="3000" dirty="0">
              <a:latin typeface="Candara" pitchFamily="34" charset="0"/>
            </a:endParaRPr>
          </a:p>
          <a:p>
            <a:pPr algn="ctr">
              <a:defRPr/>
            </a:pPr>
            <a:r>
              <a:rPr lang="es-ES" sz="3000" dirty="0">
                <a:latin typeface="Candara" pitchFamily="34" charset="0"/>
              </a:rPr>
              <a:t>Verbo – cono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ce</a:t>
            </a:r>
            <a:r>
              <a:rPr lang="es-ES" sz="3000" dirty="0">
                <a:latin typeface="Candara" pitchFamily="34" charset="0"/>
              </a:rPr>
              <a:t>r. Ej.: Yo cono</a:t>
            </a:r>
            <a:r>
              <a:rPr lang="es-ES" sz="3000" dirty="0">
                <a:solidFill>
                  <a:srgbClr val="FF0000"/>
                </a:solidFill>
                <a:latin typeface="Candara" pitchFamily="34" charset="0"/>
              </a:rPr>
              <a:t>zc</a:t>
            </a:r>
            <a:r>
              <a:rPr lang="es-ES" sz="3000" dirty="0">
                <a:latin typeface="Candara" pitchFamily="34" charset="0"/>
              </a:rPr>
              <a:t>o muchos animales.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5572125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Candara" panose="020E0502030303020204" pitchFamily="34" charset="0"/>
              </a:rPr>
              <a:t>E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5270500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X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913313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P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4500563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L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405606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I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3627438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C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3214688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A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857500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C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2428875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I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2071688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000" b="1">
                <a:latin typeface="Candara" panose="020E0502030303020204" pitchFamily="34" charset="0"/>
              </a:rPr>
              <a:t>Ó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1698625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pt-BR" sz="6000" b="1">
                <a:latin typeface="Candara" panose="020E0502030303020204" pitchFamily="34" charset="0"/>
              </a:rPr>
              <a:t>N</a:t>
            </a:r>
            <a:endParaRPr lang="pt-BR" altLang="pt-BR" sz="20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844675"/>
            <a:ext cx="3887787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1075"/>
            <a:ext cx="88169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94175"/>
            <a:ext cx="864076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196975"/>
            <a:ext cx="87026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63988"/>
            <a:ext cx="8713788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77888"/>
            <a:ext cx="8720138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75100"/>
            <a:ext cx="82105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72104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251</Words>
  <Application>Microsoft Office PowerPoint</Application>
  <PresentationFormat>Apresentação na tela (4:3)</PresentationFormat>
  <Paragraphs>76</Paragraphs>
  <Slides>12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Candara</vt:lpstr>
      <vt:lpstr>Tema do Office</vt:lpstr>
      <vt:lpstr>Imagem de bitmap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Luiz Duque</cp:lastModifiedBy>
  <cp:revision>195</cp:revision>
  <dcterms:created xsi:type="dcterms:W3CDTF">2013-01-08T22:47:55Z</dcterms:created>
  <dcterms:modified xsi:type="dcterms:W3CDTF">2020-07-17T17:06:47Z</dcterms:modified>
</cp:coreProperties>
</file>